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3"/>
  </p:sldMasterIdLst>
  <p:notesMasterIdLst>
    <p:notesMasterId r:id="rId31"/>
  </p:notesMasterIdLst>
  <p:handoutMasterIdLst>
    <p:handoutMasterId r:id="rId32"/>
  </p:handoutMasterIdLst>
  <p:sldIdLst>
    <p:sldId id="298" r:id="rId4"/>
    <p:sldId id="257" r:id="rId5"/>
    <p:sldId id="301" r:id="rId6"/>
    <p:sldId id="299" r:id="rId7"/>
    <p:sldId id="260" r:id="rId8"/>
    <p:sldId id="303" r:id="rId9"/>
    <p:sldId id="305" r:id="rId10"/>
    <p:sldId id="311" r:id="rId11"/>
    <p:sldId id="258" r:id="rId12"/>
    <p:sldId id="300" r:id="rId13"/>
    <p:sldId id="261" r:id="rId14"/>
    <p:sldId id="306" r:id="rId15"/>
    <p:sldId id="310" r:id="rId16"/>
    <p:sldId id="308" r:id="rId17"/>
    <p:sldId id="259" r:id="rId18"/>
    <p:sldId id="263" r:id="rId19"/>
    <p:sldId id="309" r:id="rId20"/>
    <p:sldId id="265" r:id="rId21"/>
    <p:sldId id="312" r:id="rId22"/>
    <p:sldId id="313" r:id="rId23"/>
    <p:sldId id="314" r:id="rId24"/>
    <p:sldId id="315" r:id="rId25"/>
    <p:sldId id="316" r:id="rId26"/>
    <p:sldId id="262" r:id="rId27"/>
    <p:sldId id="317" r:id="rId28"/>
    <p:sldId id="264" r:id="rId29"/>
    <p:sldId id="318" r:id="rId30"/>
  </p:sldIdLst>
  <p:sldSz cx="12192000" cy="6858000"/>
  <p:notesSz cx="6858000" cy="9144000"/>
  <p:defaultTextStyle>
    <a:defPPr rtl="0"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73A0DAA-6AF3-43AB-8588-CEC1D06C72B9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5" autoAdjust="0"/>
    <p:restoredTop sz="94574" autoAdjust="0"/>
  </p:normalViewPr>
  <p:slideViewPr>
    <p:cSldViewPr snapToGrid="0">
      <p:cViewPr varScale="1">
        <p:scale>
          <a:sx n="82" d="100"/>
          <a:sy n="82" d="100"/>
        </p:scale>
        <p:origin x="720" y="8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90" d="100"/>
          <a:sy n="90" d="100"/>
        </p:scale>
        <p:origin x="3744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1.xml"/><Relationship Id="rId21" Type="http://schemas.openxmlformats.org/officeDocument/2006/relationships/slide" Target="slides/slide18.xml"/><Relationship Id="rId34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theme" Target="theme/theme1.xml"/><Relationship Id="rId8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dirty="0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59696519-77A5-42E9-9F7C-68841B76CE9F}" type="datetime1">
              <a:rPr lang="pt-BR" smtClean="0"/>
              <a:t>02/09/2024</a:t>
            </a:fld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dirty="0"/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82C0B10-7CAE-41E4-AB02-7E8B1FF2B898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E01C0E-6041-40BD-877C-FB9FBD0CE1C9}" type="datetime1">
              <a:rPr lang="pt-BR" smtClean="0"/>
              <a:pPr/>
              <a:t>02/09/2024</a:t>
            </a:fld>
            <a:endParaRPr lang="pt-BR" dirty="0"/>
          </a:p>
        </p:txBody>
      </p:sp>
      <p:sp>
        <p:nvSpPr>
          <p:cNvPr id="4" name="Espaço Reservado par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BR" dirty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 dirty="0"/>
              <a:t>Editar estilos de texto Mestre</a:t>
            </a:r>
          </a:p>
          <a:p>
            <a:pPr lvl="1" rtl="0"/>
            <a:r>
              <a:rPr lang="pt-BR" dirty="0"/>
              <a:t>Segundo nível</a:t>
            </a:r>
          </a:p>
          <a:p>
            <a:pPr lvl="2" rtl="0"/>
            <a:r>
              <a:rPr lang="pt-BR" dirty="0"/>
              <a:t>Terceiro nível</a:t>
            </a:r>
          </a:p>
          <a:p>
            <a:pPr lvl="3" rtl="0"/>
            <a:r>
              <a:rPr lang="pt-BR" dirty="0"/>
              <a:t>Quarto nível</a:t>
            </a:r>
          </a:p>
          <a:p>
            <a:pPr lvl="4" rtl="0"/>
            <a:r>
              <a:rPr lang="pt-BR" dirty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530193B-564F-4854-8A52-728F3FB19C85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03816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050123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5261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4133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4942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4291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293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6780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5101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 de título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URSOS GRATUITOS da Escola SENAI &quot;Roberto Mange&quot; - Campinas/SP - Produtor -  Eventos e Conteúdos na Sympla">
            <a:extLst>
              <a:ext uri="{FF2B5EF4-FFF2-40B4-BE49-F238E27FC236}">
                <a16:creationId xmlns:a16="http://schemas.microsoft.com/office/drawing/2014/main" id="{16761DF4-141B-3F07-1F9F-4D5E11D6762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79408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200400" y="2811053"/>
            <a:ext cx="8991600" cy="1261295"/>
          </a:xfrm>
          <a:solidFill>
            <a:schemeClr val="bg1"/>
          </a:solidFill>
        </p:spPr>
        <p:txBody>
          <a:bodyPr vert="horz" lIns="180000" tIns="180000" rIns="252000" bIns="180000" rtlCol="0" anchor="t">
            <a:noAutofit/>
          </a:bodyPr>
          <a:lstStyle>
            <a:lvl1pPr algn="r">
              <a:lnSpc>
                <a:spcPct val="120000"/>
              </a:lnSpc>
              <a:defRPr lang="en-ZA" sz="4400" b="1" spc="-300" dirty="0"/>
            </a:lvl1pPr>
          </a:lstStyle>
          <a:p>
            <a:pPr lvl="0" algn="r" rtl="0"/>
            <a:r>
              <a:rPr lang="pt-BR" dirty="0"/>
              <a:t>Clique para editar o título da apresentação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200400" y="4061039"/>
            <a:ext cx="6580188" cy="580921"/>
          </a:xfrm>
          <a:solidFill>
            <a:schemeClr val="tx1">
              <a:alpha val="80000"/>
            </a:schemeClr>
          </a:solidFill>
        </p:spPr>
        <p:txBody>
          <a:bodyPr vert="horz" lIns="180000" tIns="180000" rIns="180000" bIns="180000" rtlCol="0">
            <a:noAutofit/>
          </a:bodyPr>
          <a:lstStyle>
            <a:lvl1pPr marL="0" indent="0" algn="r">
              <a:buNone/>
              <a:defRPr lang="en-ZA" dirty="0">
                <a:solidFill>
                  <a:schemeClr val="bg1"/>
                </a:solidFill>
              </a:defRPr>
            </a:lvl1pPr>
          </a:lstStyle>
          <a:p>
            <a:pPr marL="266700" lvl="0" indent="-266700" algn="ctr" rtl="0"/>
            <a:r>
              <a:rPr lang="pt-BR" dirty="0"/>
              <a:t>Prof. Fernanda Fretes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9780588" y="2698612"/>
            <a:ext cx="2411412" cy="1148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34038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BR" dirty="0"/>
              <a:t>Clique para editar o título da página</a:t>
            </a:r>
          </a:p>
        </p:txBody>
      </p:sp>
      <p:sp>
        <p:nvSpPr>
          <p:cNvPr id="10" name="Subtítulo 2">
            <a:extLst>
              <a:ext uri="{FF2B5EF4-FFF2-40B4-BE49-F238E27FC236}">
                <a16:creationId xmlns:a16="http://schemas.microsoft.com/office/drawing/2014/main" id="{9D7ACCB5-9A86-4F46-89E2-B79F48C9EC1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pt-BR" dirty="0"/>
              <a:t>Subtítulo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2160000" cy="467925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26412" y="1512000"/>
            <a:ext cx="2160588" cy="4679250"/>
          </a:xfrm>
        </p:spPr>
        <p:txBody>
          <a:bodyPr rtlCol="0"/>
          <a:lstStyle/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13" name="Espaço Reservado para Texto 5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021412" y="1512000"/>
            <a:ext cx="2160588" cy="4679250"/>
          </a:xfrm>
        </p:spPr>
        <p:txBody>
          <a:bodyPr rtlCol="0"/>
          <a:lstStyle/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15" name="Espaço Reservado para Texto 6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16412" y="1507535"/>
            <a:ext cx="2160588" cy="4679250"/>
          </a:xfrm>
        </p:spPr>
        <p:txBody>
          <a:bodyPr rtlCol="0"/>
          <a:lstStyle/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17" name="Espaço Reservado para Texto 7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611412" y="1507535"/>
            <a:ext cx="2160588" cy="4683715"/>
          </a:xfrm>
        </p:spPr>
        <p:txBody>
          <a:bodyPr rtlCol="0"/>
          <a:lstStyle/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2D09234E-176D-4BBF-9391-7B6F018C51A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pPr rtl="0"/>
            <a:r>
              <a:rPr lang="pt-BR" dirty="0"/>
              <a:t>Prof. Fernanda Fretes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009ABD5E-B8F1-4246-B167-09138760AD7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760000" y="6371351"/>
            <a:ext cx="432000" cy="432000"/>
          </a:xfrm>
          <a:prstGeom prst="rect">
            <a:avLst/>
          </a:prstGeom>
        </p:spPr>
        <p:txBody>
          <a:bodyPr rtlCol="0"/>
          <a:lstStyle/>
          <a:p>
            <a:pPr rtl="0"/>
            <a:fld id="{19B51A1E-902D-48AF-9020-955120F399B6}" type="slidenum">
              <a:rPr lang="pt-BR" smtClean="0"/>
              <a:pPr rtl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748372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BR" dirty="0"/>
              <a:t>Clique para editar o título da página</a:t>
            </a:r>
          </a:p>
        </p:txBody>
      </p:sp>
      <p:sp>
        <p:nvSpPr>
          <p:cNvPr id="5" name="Subtítulo 2">
            <a:extLst>
              <a:ext uri="{FF2B5EF4-FFF2-40B4-BE49-F238E27FC236}">
                <a16:creationId xmlns:a16="http://schemas.microsoft.com/office/drawing/2014/main" id="{10727B06-56A8-44A2-B6C2-9ED183D107F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pt-BR" dirty="0"/>
              <a:t>Subtítulo</a:t>
            </a:r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08CCB8C2-B6A2-4C69-8D3A-57420A034BA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pt-BR" dirty="0"/>
              <a:t>Prof. Fernanda Fretes</a:t>
            </a:r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853CF994-8B2C-443F-B695-7378DD360DAA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760000" y="6371351"/>
            <a:ext cx="432000" cy="432000"/>
          </a:xfrm>
          <a:prstGeom prst="rect">
            <a:avLst/>
          </a:prstGeom>
        </p:spPr>
        <p:txBody>
          <a:bodyPr rtlCol="0"/>
          <a:lstStyle/>
          <a:p>
            <a:pPr rtl="0"/>
            <a:fld id="{19B51A1E-902D-48AF-9020-955120F399B6}" type="slidenum">
              <a:rPr lang="pt-BR" smtClean="0"/>
              <a:pPr rtl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pt-BR" dirty="0"/>
              <a:t>Prof. Fernanda Fretes</a:t>
            </a:r>
          </a:p>
        </p:txBody>
      </p:sp>
      <p:sp>
        <p:nvSpPr>
          <p:cNvPr id="3" name="Espaço Reservado para o Número do Slide 2">
            <a:extLst>
              <a:ext uri="{FF2B5EF4-FFF2-40B4-BE49-F238E27FC236}">
                <a16:creationId xmlns:a16="http://schemas.microsoft.com/office/drawing/2014/main" id="{A95CDFA7-DEA3-4BBE-8D70-0AF654A1E6F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760000" y="6371351"/>
            <a:ext cx="432000" cy="432000"/>
          </a:xfrm>
          <a:prstGeom prst="rect">
            <a:avLst/>
          </a:prstGeom>
        </p:spPr>
        <p:txBody>
          <a:bodyPr rtlCol="0"/>
          <a:lstStyle/>
          <a:p>
            <a:pPr rtl="0"/>
            <a:fld id="{19B51A1E-902D-48AF-9020-955120F399B6}" type="slidenum">
              <a:rPr lang="pt-BR" smtClean="0"/>
              <a:pPr rtl="0"/>
              <a:t>‹nº›</a:t>
            </a:fld>
            <a:endParaRPr lang="pt-BR" dirty="0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90694D9D-C633-4D52-965E-E5BBD98830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dirty="0"/>
              <a:t>Clique para editar o estilo do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11397670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088424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9610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54383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14518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37168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47808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5780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de Imagem de Tex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Imagem 6">
            <a:extLst>
              <a:ext uri="{FF2B5EF4-FFF2-40B4-BE49-F238E27FC236}">
                <a16:creationId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096000" y="-1"/>
            <a:ext cx="6096000" cy="6371351"/>
          </a:xfrm>
          <a:solidFill>
            <a:schemeClr val="bg1">
              <a:lumMod val="95000"/>
            </a:schemeClr>
          </a:solidFill>
        </p:spPr>
        <p:txBody>
          <a:bodyPr tIns="1584000" rtlCol="0" anchor="t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pt-BR" dirty="0"/>
              <a:t>Insira ou Arraste e Solte sua foto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11800" y="3802899"/>
            <a:ext cx="4648200" cy="985000"/>
          </a:xfrm>
          <a:solidFill>
            <a:schemeClr val="bg1"/>
          </a:solidFill>
        </p:spPr>
        <p:txBody>
          <a:bodyPr lIns="180000" tIns="180000" rIns="180000" bIns="180000" rtlCol="0"/>
          <a:lstStyle>
            <a:lvl1pPr algn="r">
              <a:defRPr sz="4200" b="1" spc="-3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BR" dirty="0"/>
              <a:t>Editar título da página</a:t>
            </a:r>
          </a:p>
        </p:txBody>
      </p:sp>
      <p:sp>
        <p:nvSpPr>
          <p:cNvPr id="10" name="Subtítulo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111800" y="4787900"/>
            <a:ext cx="4648200" cy="1162800"/>
          </a:xfrm>
          <a:solidFill>
            <a:schemeClr val="tx1">
              <a:alpha val="80000"/>
            </a:schemeClr>
          </a:solidFill>
        </p:spPr>
        <p:txBody>
          <a:bodyPr lIns="180000" tIns="180000" rIns="180000" bIns="180000" rtlCol="0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pt-BR" dirty="0"/>
              <a:t>Subtítulo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2668686"/>
            <a:ext cx="5472000" cy="2999426"/>
          </a:xfrm>
        </p:spPr>
        <p:txBody>
          <a:bodyPr rtlCol="0" anchor="b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pt-BR" dirty="0"/>
              <a:t>Prof. Fernanda Fretes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0505ED12-A431-4761-87A4-F05164BE022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760000" y="6371351"/>
            <a:ext cx="432000" cy="432000"/>
          </a:xfrm>
          <a:prstGeom prst="rect">
            <a:avLst/>
          </a:prstGeom>
        </p:spPr>
        <p:txBody>
          <a:bodyPr rtlCol="0"/>
          <a:lstStyle/>
          <a:p>
            <a:pPr rtl="0"/>
            <a:fld id="{19B51A1E-902D-48AF-9020-955120F399B6}" type="slidenum">
              <a:rPr lang="pt-BR" smtClean="0"/>
              <a:pPr rtl="0"/>
              <a:t>‹nº›</a:t>
            </a:fld>
            <a:endParaRPr lang="pt-BR" dirty="0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1508F53F-6AA2-4060-904A-BC90211DC043}"/>
              </a:ext>
            </a:extLst>
          </p:cNvPr>
          <p:cNvSpPr/>
          <p:nvPr userDrawn="1"/>
        </p:nvSpPr>
        <p:spPr>
          <a:xfrm>
            <a:off x="9348588" y="3700775"/>
            <a:ext cx="2411412" cy="1148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5010399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51768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92743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2192000" cy="7029946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5225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de Imagem de Tex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Imagem 6">
            <a:extLst>
              <a:ext uri="{FF2B5EF4-FFF2-40B4-BE49-F238E27FC236}">
                <a16:creationId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-1"/>
            <a:ext cx="6096000" cy="6371351"/>
          </a:xfrm>
          <a:solidFill>
            <a:schemeClr val="bg1">
              <a:lumMod val="95000"/>
            </a:schemeClr>
          </a:solidFill>
        </p:spPr>
        <p:txBody>
          <a:bodyPr tIns="1584000" rtlCol="0" anchor="t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pt-BR" dirty="0"/>
              <a:t>Insira ou Arraste e Solte sua foto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18100" y="1869795"/>
            <a:ext cx="6641900" cy="1124345"/>
          </a:xfrm>
          <a:solidFill>
            <a:schemeClr val="bg1">
              <a:lumMod val="95000"/>
            </a:schemeClr>
          </a:solidFill>
        </p:spPr>
        <p:txBody>
          <a:bodyPr lIns="180000" tIns="180000" rIns="180000" bIns="180000" rtlCol="0"/>
          <a:lstStyle>
            <a:lvl1pPr algn="l">
              <a:defRPr sz="3900" b="1" spc="-3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BR" dirty="0"/>
              <a:t>Clique para editar o título da página</a:t>
            </a:r>
          </a:p>
        </p:txBody>
      </p:sp>
      <p:sp>
        <p:nvSpPr>
          <p:cNvPr id="10" name="Subtítulo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118334" y="2994141"/>
            <a:ext cx="6641626" cy="590155"/>
          </a:xfrm>
          <a:solidFill>
            <a:schemeClr val="tx1">
              <a:alpha val="80000"/>
            </a:schemeClr>
          </a:solidFill>
        </p:spPr>
        <p:txBody>
          <a:bodyPr lIns="180000" tIns="180000" rIns="180000" bIns="180000" rtlCol="0"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pt-BR" dirty="0"/>
              <a:t>Subtítulo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8000" y="3763648"/>
            <a:ext cx="5472000" cy="2428351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pt-BR" dirty="0"/>
              <a:t>Prof. Fernanda Fretes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0505ED12-A431-4761-87A4-F05164BE022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760000" y="6371351"/>
            <a:ext cx="432000" cy="432000"/>
          </a:xfrm>
          <a:prstGeom prst="rect">
            <a:avLst/>
          </a:prstGeom>
        </p:spPr>
        <p:txBody>
          <a:bodyPr rtlCol="0"/>
          <a:lstStyle/>
          <a:p>
            <a:pPr rtl="0"/>
            <a:fld id="{19B51A1E-902D-48AF-9020-955120F399B6}" type="slidenum">
              <a:rPr lang="pt-BR" smtClean="0"/>
              <a:pPr rtl="0"/>
              <a:t>‹nº›</a:t>
            </a:fld>
            <a:endParaRPr lang="pt-BR" dirty="0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FA5285E0-8F27-49C4-AADF-92A3B72D41FD}"/>
              </a:ext>
            </a:extLst>
          </p:cNvPr>
          <p:cNvSpPr/>
          <p:nvPr userDrawn="1"/>
        </p:nvSpPr>
        <p:spPr>
          <a:xfrm>
            <a:off x="9775824" y="1762069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43892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BR" dirty="0"/>
              <a:t>Clique para editar o título da página</a:t>
            </a:r>
          </a:p>
        </p:txBody>
      </p:sp>
      <p:sp>
        <p:nvSpPr>
          <p:cNvPr id="9" name="Subtítulo 2">
            <a:extLst>
              <a:ext uri="{FF2B5EF4-FFF2-40B4-BE49-F238E27FC236}">
                <a16:creationId xmlns:a16="http://schemas.microsoft.com/office/drawing/2014/main" id="{E4633398-8EC3-417B-BEA6-101D8F22467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pt-BR" dirty="0"/>
              <a:t>Subtítulo</a:t>
            </a:r>
          </a:p>
        </p:txBody>
      </p:sp>
      <p:sp>
        <p:nvSpPr>
          <p:cNvPr id="3" name="Espaço Reservado para Comparação à Esquerda 1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5834"/>
            <a:ext cx="5472000" cy="360000"/>
          </a:xfrm>
        </p:spPr>
        <p:txBody>
          <a:bodyPr rtlCol="0" anchor="t"/>
          <a:lstStyle>
            <a:lvl1pPr marL="0" indent="0"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0" y="2023668"/>
            <a:ext cx="5472000" cy="4168332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12" name="Espaço Reservado para Comparação à Esquerda 2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00000" y="1516359"/>
            <a:ext cx="5472000" cy="358775"/>
          </a:xfrm>
        </p:spPr>
        <p:txBody>
          <a:bodyPr rtlCol="0"/>
          <a:lstStyle>
            <a:lvl1pPr marL="0" indent="0">
              <a:buNone/>
              <a:defRPr sz="2400" b="1"/>
            </a:lvl1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8" name="Espaço reservado para texto 4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99887" y="2020359"/>
            <a:ext cx="5472113" cy="4170891"/>
          </a:xfrm>
        </p:spPr>
        <p:txBody>
          <a:bodyPr rtlCol="0"/>
          <a:lstStyle/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pt-BR" dirty="0"/>
              <a:t>Prof. Fernanda Fretes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18733E7E-50D2-4F6C-9DF2-CF4C98C4B847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760000" y="6371351"/>
            <a:ext cx="432000" cy="432000"/>
          </a:xfrm>
          <a:prstGeom prst="rect">
            <a:avLst/>
          </a:prstGeom>
        </p:spPr>
        <p:txBody>
          <a:bodyPr rtlCol="0"/>
          <a:lstStyle/>
          <a:p>
            <a:pPr rtl="0"/>
            <a:fld id="{19B51A1E-902D-48AF-9020-955120F399B6}" type="slidenum">
              <a:rPr lang="pt-BR" smtClean="0"/>
              <a:pPr rtl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099557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 Gra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Imagem 6">
            <a:extLst>
              <a:ext uri="{FF2B5EF4-FFF2-40B4-BE49-F238E27FC236}">
                <a16:creationId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1"/>
            <a:ext cx="12192000" cy="6371350"/>
          </a:xfrm>
          <a:solidFill>
            <a:schemeClr val="bg1">
              <a:lumMod val="8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pt-BR" dirty="0"/>
              <a:t>Insira ou Arraste e Solte sua foto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096000" y="5359400"/>
            <a:ext cx="5664000" cy="565899"/>
          </a:xfrm>
          <a:solidFill>
            <a:schemeClr val="tx1"/>
          </a:solidFill>
        </p:spPr>
        <p:txBody>
          <a:bodyPr lIns="180000" tIns="180000" rIns="180000" bIns="180000" rtlCol="0" anchor="ctr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pt-BR" dirty="0"/>
              <a:t>Insira sua legenda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pt-BR" dirty="0"/>
              <a:t>Prof. Fernanda Fretes</a:t>
            </a:r>
          </a:p>
        </p:txBody>
      </p:sp>
      <p:sp>
        <p:nvSpPr>
          <p:cNvPr id="2" name="Espaço Reservado para o Número do Slide 1">
            <a:extLst>
              <a:ext uri="{FF2B5EF4-FFF2-40B4-BE49-F238E27FC236}">
                <a16:creationId xmlns:a16="http://schemas.microsoft.com/office/drawing/2014/main" id="{8B3D119C-DBF5-4B4F-BE38-7BD7B5C8A5D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760000" y="6371351"/>
            <a:ext cx="432000" cy="432000"/>
          </a:xfrm>
          <a:prstGeom prst="rect">
            <a:avLst/>
          </a:prstGeom>
        </p:spPr>
        <p:txBody>
          <a:bodyPr rtlCol="0"/>
          <a:lstStyle/>
          <a:p>
            <a:pPr rtl="0"/>
            <a:fld id="{19B51A1E-902D-48AF-9020-955120F399B6}" type="slidenum">
              <a:rPr lang="pt-BR" smtClean="0"/>
              <a:pPr rtl="0"/>
              <a:t>‹nº›</a:t>
            </a:fld>
            <a:endParaRPr lang="pt-BR" dirty="0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7F8E7C83-06D7-4C5B-85B7-0E5713B4FA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dirty="0"/>
              <a:t>Clique para editar o estilo do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19877846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brigado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Espaço Reservado para Imagem 40">
            <a:extLst>
              <a:ext uri="{FF2B5EF4-FFF2-40B4-BE49-F238E27FC236}">
                <a16:creationId xmlns:a16="http://schemas.microsoft.com/office/drawing/2014/main" id="{EB7F0EE8-BE52-4A79-8FC8-4A2487FA01F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780102" cy="6804025"/>
          </a:xfrm>
          <a:solidFill>
            <a:schemeClr val="bg1">
              <a:lumMod val="85000"/>
            </a:schemeClr>
          </a:solidFill>
        </p:spPr>
        <p:txBody>
          <a:bodyPr tIns="0" rtlCol="0"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pt-BR" dirty="0"/>
              <a:t>Insira ou Arraste e Solte sua Foto Aqui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458200" y="2798354"/>
            <a:ext cx="3733800" cy="1013684"/>
          </a:xfrm>
          <a:solidFill>
            <a:schemeClr val="bg1"/>
          </a:solidFill>
        </p:spPr>
        <p:txBody>
          <a:bodyPr vert="horz" lIns="180000" tIns="180000" rIns="252000" bIns="180000" rtlCol="0" anchor="t">
            <a:noAutofit/>
          </a:bodyPr>
          <a:lstStyle>
            <a:lvl1pPr algn="r">
              <a:defRPr lang="en-ZA" sz="6000" b="1" spc="-300" dirty="0"/>
            </a:lvl1pPr>
          </a:lstStyle>
          <a:p>
            <a:pPr lvl="0" algn="r" rtl="0"/>
            <a:r>
              <a:rPr lang="pt-BR" dirty="0"/>
              <a:t>Obrigado</a:t>
            </a:r>
          </a:p>
        </p:txBody>
      </p:sp>
      <p:sp>
        <p:nvSpPr>
          <p:cNvPr id="9" name="Espaço Reservado para Texto 5">
            <a:extLst>
              <a:ext uri="{FF2B5EF4-FFF2-40B4-BE49-F238E27FC236}">
                <a16:creationId xmlns:a16="http://schemas.microsoft.com/office/drawing/2014/main" id="{52FA7FC9-E40E-4144-84E4-34E3722E9A6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58200" y="3957705"/>
            <a:ext cx="2910342" cy="316800"/>
          </a:xfrm>
          <a:solidFill>
            <a:schemeClr val="tx1">
              <a:lumMod val="75000"/>
              <a:lumOff val="25000"/>
            </a:schemeClr>
          </a:solidFill>
        </p:spPr>
        <p:txBody>
          <a:bodyPr rIns="72000" rtlCol="0" anchor="ctr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pt-BR" dirty="0"/>
              <a:t>Nome completo</a:t>
            </a:r>
          </a:p>
        </p:txBody>
      </p:sp>
      <p:sp>
        <p:nvSpPr>
          <p:cNvPr id="10" name="Espaço Reservado para Texto 6">
            <a:extLst>
              <a:ext uri="{FF2B5EF4-FFF2-40B4-BE49-F238E27FC236}">
                <a16:creationId xmlns:a16="http://schemas.microsoft.com/office/drawing/2014/main" id="{97289182-4FE6-4A18-9775-4588D5801CF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458200" y="4306722"/>
            <a:ext cx="2910342" cy="316800"/>
          </a:xfrm>
          <a:solidFill>
            <a:schemeClr val="tx1">
              <a:lumMod val="75000"/>
              <a:lumOff val="25000"/>
            </a:schemeClr>
          </a:solidFill>
        </p:spPr>
        <p:txBody>
          <a:bodyPr rIns="72000" rtlCol="0" anchor="ctr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pt-BR" dirty="0"/>
              <a:t>Número do telefone</a:t>
            </a:r>
          </a:p>
        </p:txBody>
      </p:sp>
      <p:sp>
        <p:nvSpPr>
          <p:cNvPr id="11" name="Espaço Reservado para Texto 7">
            <a:extLst>
              <a:ext uri="{FF2B5EF4-FFF2-40B4-BE49-F238E27FC236}">
                <a16:creationId xmlns:a16="http://schemas.microsoft.com/office/drawing/2014/main" id="{BD4E94C7-6CAF-4FEE-9E02-D3D3A2AC5EA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458200" y="4655739"/>
            <a:ext cx="2910342" cy="316800"/>
          </a:xfrm>
          <a:solidFill>
            <a:schemeClr val="tx1">
              <a:lumMod val="75000"/>
              <a:lumOff val="25000"/>
            </a:schemeClr>
          </a:solidFill>
        </p:spPr>
        <p:txBody>
          <a:bodyPr rIns="72000" rtlCol="0" anchor="ctr"/>
          <a:lstStyle>
            <a:lvl1pPr marL="0" indent="0" algn="r">
              <a:lnSpc>
                <a:spcPct val="70000"/>
              </a:lnSpc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pt-BR" dirty="0"/>
              <a:t>Contato por </a:t>
            </a:r>
            <a:r>
              <a:rPr lang="pt-BR" dirty="0" err="1"/>
              <a:t>Email</a:t>
            </a:r>
            <a:r>
              <a:rPr lang="pt-BR" dirty="0"/>
              <a:t> ou Mídia Social</a:t>
            </a:r>
          </a:p>
        </p:txBody>
      </p:sp>
      <p:sp>
        <p:nvSpPr>
          <p:cNvPr id="12" name="Espaço Reservado para Texto 8">
            <a:extLst>
              <a:ext uri="{FF2B5EF4-FFF2-40B4-BE49-F238E27FC236}">
                <a16:creationId xmlns:a16="http://schemas.microsoft.com/office/drawing/2014/main" id="{0DE421A3-3C59-48FC-BC3B-007ADFBEB4F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458200" y="5004756"/>
            <a:ext cx="2910342" cy="316800"/>
          </a:xfrm>
          <a:solidFill>
            <a:schemeClr val="tx1">
              <a:lumMod val="75000"/>
              <a:lumOff val="25000"/>
            </a:schemeClr>
          </a:solidFill>
        </p:spPr>
        <p:txBody>
          <a:bodyPr rIns="72000" rtlCol="0" anchor="ctr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pt-BR" dirty="0"/>
              <a:t>Site da empresa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8458200" y="2685912"/>
            <a:ext cx="3733800" cy="1148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222FB6A7-1E80-487C-93E6-DCAA8751EF21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11760000" y="6371351"/>
            <a:ext cx="432000" cy="432000"/>
          </a:xfrm>
          <a:prstGeom prst="rect">
            <a:avLst/>
          </a:prstGeom>
        </p:spPr>
        <p:txBody>
          <a:bodyPr rtlCol="0"/>
          <a:lstStyle/>
          <a:p>
            <a:pPr rtl="0"/>
            <a:fld id="{19B51A1E-902D-48AF-9020-955120F399B6}" type="slidenum">
              <a:rPr lang="pt-BR" smtClean="0"/>
              <a:pPr rtl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496631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BR" dirty="0"/>
              <a:t>Clique para editar o título da página</a:t>
            </a:r>
          </a:p>
        </p:txBody>
      </p:sp>
      <p:sp>
        <p:nvSpPr>
          <p:cNvPr id="7" name="Subtítulo 2">
            <a:extLst>
              <a:ext uri="{FF2B5EF4-FFF2-40B4-BE49-F238E27FC236}">
                <a16:creationId xmlns:a16="http://schemas.microsoft.com/office/drawing/2014/main" id="{E97A9A62-1AA6-47A9-A1A0-54196823744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pt-BR" dirty="0"/>
              <a:t>Subtítulo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E8FE0EB3-0FF4-4285-B9D3-90A5751B7B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pt-BR" dirty="0"/>
              <a:t>Prof. Fernanda Fretes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C8DE0AAD-6FBD-416B-A91A-21F2B737919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760000" y="6371351"/>
            <a:ext cx="432000" cy="432000"/>
          </a:xfrm>
          <a:prstGeom prst="rect">
            <a:avLst/>
          </a:prstGeom>
        </p:spPr>
        <p:txBody>
          <a:bodyPr rtlCol="0"/>
          <a:lstStyle/>
          <a:p>
            <a:pPr rtl="0"/>
            <a:fld id="{19B51A1E-902D-48AF-9020-955120F399B6}" type="slidenum">
              <a:rPr lang="pt-BR" smtClean="0"/>
              <a:pPr rtl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i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BR" dirty="0"/>
              <a:t>Clique para editar o título da página</a:t>
            </a:r>
          </a:p>
        </p:txBody>
      </p:sp>
      <p:sp>
        <p:nvSpPr>
          <p:cNvPr id="7" name="Subtítulo 2">
            <a:extLst>
              <a:ext uri="{FF2B5EF4-FFF2-40B4-BE49-F238E27FC236}">
                <a16:creationId xmlns:a16="http://schemas.microsoft.com/office/drawing/2014/main" id="{7DEBF36F-ADC5-48FF-BFAF-3BED06924FD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pt-BR" dirty="0"/>
              <a:t>Subtítulo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512000"/>
            <a:ext cx="5472000" cy="4680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6" name="Espaço Reservado para Texto 4">
            <a:extLst>
              <a:ext uri="{FF2B5EF4-FFF2-40B4-BE49-F238E27FC236}">
                <a16:creationId xmlns:a16="http://schemas.microsoft.com/office/drawing/2014/main" id="{7867C73D-EE16-41D1-B7CE-A35C765E3B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99887" y="1511250"/>
            <a:ext cx="5472113" cy="4680000"/>
          </a:xfrm>
        </p:spPr>
        <p:txBody>
          <a:bodyPr rtlCol="0"/>
          <a:lstStyle/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pt-BR" dirty="0"/>
              <a:t>Prof. Fernanda Fretes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760000" y="6371351"/>
            <a:ext cx="432000" cy="432000"/>
          </a:xfrm>
          <a:prstGeom prst="rect">
            <a:avLst/>
          </a:prstGeom>
        </p:spPr>
        <p:txBody>
          <a:bodyPr rtlCol="0"/>
          <a:lstStyle/>
          <a:p>
            <a:pPr rtl="0"/>
            <a:fld id="{19B51A1E-902D-48AF-9020-955120F399B6}" type="slidenum">
              <a:rPr lang="pt-BR" smtClean="0"/>
              <a:pPr rtl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915521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BR" dirty="0"/>
              <a:t>Clique para editar o título da página</a:t>
            </a:r>
          </a:p>
        </p:txBody>
      </p:sp>
      <p:sp>
        <p:nvSpPr>
          <p:cNvPr id="9" name="Subtítulo 2">
            <a:extLst>
              <a:ext uri="{FF2B5EF4-FFF2-40B4-BE49-F238E27FC236}">
                <a16:creationId xmlns:a16="http://schemas.microsoft.com/office/drawing/2014/main" id="{F94EB5D3-F8CB-4E76-8D7E-FF441818EEC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pt-BR" dirty="0"/>
              <a:t>Subtítulo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3600000" cy="467925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6A38E24-EB1C-472F-B631-5DF32F9C4C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01550" y="1511476"/>
            <a:ext cx="3600450" cy="4679249"/>
          </a:xfrm>
        </p:spPr>
        <p:txBody>
          <a:bodyPr rtlCol="0"/>
          <a:lstStyle/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11" name="Espaço Reservado para Texto 5">
            <a:extLst>
              <a:ext uri="{FF2B5EF4-FFF2-40B4-BE49-F238E27FC236}">
                <a16:creationId xmlns:a16="http://schemas.microsoft.com/office/drawing/2014/main" id="{5B4A252E-78C9-4F76-98A4-A4B580AD07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71550" y="1511475"/>
            <a:ext cx="3600450" cy="4679250"/>
          </a:xfrm>
        </p:spPr>
        <p:txBody>
          <a:bodyPr rtlCol="0"/>
          <a:lstStyle/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6D4BCA97-F31B-451D-82F8-6E000DF2118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pt-BR" dirty="0"/>
              <a:t>Prof. Fernanda Fretes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0817AAC4-A657-4D75-A527-0307AFF2B17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760000" y="6371351"/>
            <a:ext cx="432000" cy="432000"/>
          </a:xfrm>
          <a:prstGeom prst="rect">
            <a:avLst/>
          </a:prstGeom>
        </p:spPr>
        <p:txBody>
          <a:bodyPr rtlCol="0"/>
          <a:lstStyle/>
          <a:p>
            <a:pPr rtl="0"/>
            <a:fld id="{19B51A1E-902D-48AF-9020-955120F399B6}" type="slidenum">
              <a:rPr lang="pt-BR" smtClean="0"/>
              <a:pPr rtl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543880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jpe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3EB0D177-9AA4-42F4-9CD7-CD206217CA6D}"/>
              </a:ext>
            </a:extLst>
          </p:cNvPr>
          <p:cNvSpPr/>
          <p:nvPr userDrawn="1"/>
        </p:nvSpPr>
        <p:spPr>
          <a:xfrm>
            <a:off x="9780101" y="6371351"/>
            <a:ext cx="1979897" cy="4319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28" name="Retângulo 27">
            <a:extLst>
              <a:ext uri="{FF2B5EF4-FFF2-40B4-BE49-F238E27FC236}">
                <a16:creationId xmlns:a16="http://schemas.microsoft.com/office/drawing/2014/main" id="{C825DB53-D610-4A40-AFDC-EBC47DB613CE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31" name="Forma livre: Forma 30">
            <a:extLst>
              <a:ext uri="{FF2B5EF4-FFF2-40B4-BE49-F238E27FC236}">
                <a16:creationId xmlns:a16="http://schemas.microsoft.com/office/drawing/2014/main" id="{C2B9A6A4-83D0-40B1-8B15-964C84BF0705}"/>
              </a:ext>
            </a:extLst>
          </p:cNvPr>
          <p:cNvSpPr/>
          <p:nvPr userDrawn="1"/>
        </p:nvSpPr>
        <p:spPr>
          <a:xfrm>
            <a:off x="0" y="6371351"/>
            <a:ext cx="9780102" cy="432000"/>
          </a:xfrm>
          <a:custGeom>
            <a:avLst/>
            <a:gdLst>
              <a:gd name="connsiteX0" fmla="*/ 0 w 9780102"/>
              <a:gd name="connsiteY0" fmla="*/ 0 h 432000"/>
              <a:gd name="connsiteX1" fmla="*/ 9780102 w 9780102"/>
              <a:gd name="connsiteY1" fmla="*/ 0 h 432000"/>
              <a:gd name="connsiteX2" fmla="*/ 9780102 w 9780102"/>
              <a:gd name="connsiteY2" fmla="*/ 432000 h 432000"/>
              <a:gd name="connsiteX3" fmla="*/ 0 w 9780102"/>
              <a:gd name="connsiteY3" fmla="*/ 432000 h 43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80102" h="432000">
                <a:moveTo>
                  <a:pt x="0" y="0"/>
                </a:moveTo>
                <a:lnTo>
                  <a:pt x="9780102" y="0"/>
                </a:lnTo>
                <a:lnTo>
                  <a:pt x="9780102" y="432000"/>
                </a:lnTo>
                <a:lnTo>
                  <a:pt x="0" y="432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8000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rtl="0"/>
            <a:r>
              <a:rPr lang="pt-BR" dirty="0"/>
              <a:t>Clique para editar o título da página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2000"/>
            <a:ext cx="11328000" cy="4679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 rtl="0"/>
            <a:r>
              <a:rPr lang="pt-BR" dirty="0"/>
              <a:t>Editar estilos de texto Mestre</a:t>
            </a:r>
          </a:p>
          <a:p>
            <a:pPr lvl="1" rtl="0"/>
            <a:r>
              <a:rPr lang="pt-BR" dirty="0"/>
              <a:t>Segundo nível</a:t>
            </a:r>
          </a:p>
          <a:p>
            <a:pPr lvl="2" rtl="0"/>
            <a:r>
              <a:rPr lang="pt-BR" dirty="0"/>
              <a:t>Terceiro nível</a:t>
            </a:r>
          </a:p>
          <a:p>
            <a:pPr lvl="3" rtl="0"/>
            <a:r>
              <a:rPr lang="pt-BR" dirty="0"/>
              <a:t>Quarto nível</a:t>
            </a:r>
          </a:p>
          <a:p>
            <a:pPr lvl="4" rtl="0"/>
            <a:r>
              <a:rPr lang="pt-BR" dirty="0"/>
              <a:t>Quinto nível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2000" y="6439820"/>
            <a:ext cx="5664000" cy="295062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pt-BR" dirty="0"/>
              <a:t>Prof. Fernanda Fretes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4BC39664-EB8B-4A32-915A-D4308F79277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9B49670D-8F18-44A8-B217-67B412095C0D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cxnSp>
        <p:nvCxnSpPr>
          <p:cNvPr id="18" name="Conector reto 17">
            <a:extLst>
              <a:ext uri="{FF2B5EF4-FFF2-40B4-BE49-F238E27FC236}">
                <a16:creationId xmlns:a16="http://schemas.microsoft.com/office/drawing/2014/main" id="{030FA059-EC32-4FFF-9673-48849B2FA43A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6371351"/>
            <a:ext cx="12191999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logo-senai-cor-1 - Anprotec">
            <a:extLst>
              <a:ext uri="{FF2B5EF4-FFF2-40B4-BE49-F238E27FC236}">
                <a16:creationId xmlns:a16="http://schemas.microsoft.com/office/drawing/2014/main" id="{30CF8760-3FE1-6CA4-F9C9-46E50B06CF9E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093" b="21264"/>
          <a:stretch/>
        </p:blipFill>
        <p:spPr bwMode="auto">
          <a:xfrm>
            <a:off x="9780101" y="6116109"/>
            <a:ext cx="2411897" cy="743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8" r:id="rId2"/>
    <p:sldLayoutId id="2147483666" r:id="rId3"/>
    <p:sldLayoutId id="2147483659" r:id="rId4"/>
    <p:sldLayoutId id="2147483660" r:id="rId5"/>
    <p:sldLayoutId id="2147483664" r:id="rId6"/>
    <p:sldLayoutId id="2147483650" r:id="rId7"/>
    <p:sldLayoutId id="2147483652" r:id="rId8"/>
    <p:sldLayoutId id="2147483656" r:id="rId9"/>
    <p:sldLayoutId id="2147483657" r:id="rId10"/>
    <p:sldLayoutId id="2147483654" r:id="rId11"/>
    <p:sldLayoutId id="2147483655" r:id="rId12"/>
    <p:sldLayoutId id="2147483667" r:id="rId13"/>
    <p:sldLayoutId id="2147483669" r:id="rId14"/>
    <p:sldLayoutId id="2147483670" r:id="rId15"/>
    <p:sldLayoutId id="2147483671" r:id="rId16"/>
    <p:sldLayoutId id="2147483672" r:id="rId17"/>
    <p:sldLayoutId id="2147483674" r:id="rId18"/>
    <p:sldLayoutId id="2147483676" r:id="rId19"/>
    <p:sldLayoutId id="2147483677" r:id="rId20"/>
    <p:sldLayoutId id="2147483678" r:id="rId21"/>
    <p:sldLayoutId id="2147483679" r:id="rId2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 spc="-15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6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9.jpe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4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scola e Faculdade de Tecnologia SENAI “Roberto Mange” e Núcleo de Inovação  e Design SENAI “Roberto Mange” | Semana Municipal de Ciência e Tecnologia  de Campinas">
            <a:extLst>
              <a:ext uri="{FF2B5EF4-FFF2-40B4-BE49-F238E27FC236}">
                <a16:creationId xmlns:a16="http://schemas.microsoft.com/office/drawing/2014/main" id="{C11072DF-7E4B-23D7-F0BF-835E4E1413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8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74645"/>
            <a:ext cx="123444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00400" y="2811053"/>
            <a:ext cx="8991600" cy="1261295"/>
          </a:xfrm>
        </p:spPr>
        <p:txBody>
          <a:bodyPr rtlCol="0"/>
          <a:lstStyle/>
          <a:p>
            <a:pPr rtl="0">
              <a:lnSpc>
                <a:spcPct val="90000"/>
              </a:lnSpc>
            </a:pPr>
            <a:r>
              <a:rPr lang="pt-BR" sz="4200" dirty="0"/>
              <a:t>Princípios de Tecnologia da Informação</a:t>
            </a:r>
          </a:p>
        </p:txBody>
      </p:sp>
      <p:sp>
        <p:nvSpPr>
          <p:cNvPr id="4" name="Subtítulo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00400" y="4061039"/>
            <a:ext cx="6580188" cy="580921"/>
          </a:xfrm>
          <a:solidFill>
            <a:srgbClr val="C00000">
              <a:alpha val="80000"/>
            </a:srgbClr>
          </a:solidFill>
        </p:spPr>
        <p:txBody>
          <a:bodyPr rtlCol="0"/>
          <a:lstStyle/>
          <a:p>
            <a:pPr rtl="0"/>
            <a:r>
              <a:rPr lang="pt-BR" dirty="0"/>
              <a:t>Prof. Fernanda Fretes</a:t>
            </a:r>
          </a:p>
        </p:txBody>
      </p:sp>
    </p:spTree>
    <p:extLst>
      <p:ext uri="{BB962C8B-B14F-4D97-AF65-F5344CB8AC3E}">
        <p14:creationId xmlns:p14="http://schemas.microsoft.com/office/powerpoint/2010/main" val="39899232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12836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D6612B6D-BA26-D816-9C4A-39ED18E3B1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325" y="300038"/>
            <a:ext cx="10039350" cy="6257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77192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12836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0" y="0"/>
            <a:ext cx="4572000" cy="68580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04031" y="396082"/>
            <a:ext cx="4573588" cy="42346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3335"/>
              </a:lnSpc>
            </a:pPr>
            <a:r>
              <a:rPr lang="en-US" sz="28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Exemplos de Software</a:t>
            </a:r>
            <a:endParaRPr lang="en-US" sz="2800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031" y="1035546"/>
            <a:ext cx="359966" cy="359966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504031" y="1539478"/>
            <a:ext cx="2347615" cy="21183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1667"/>
              </a:lnSpc>
            </a:pPr>
            <a:r>
              <a:rPr lang="en-US" dirty="0">
                <a:solidFill>
                  <a:srgbClr val="CAD6DE"/>
                </a:solidFill>
                <a:latin typeface="Arial" panose="020B0604020202020204" pitchFamily="34" charset="0"/>
                <a:ea typeface="Unbounded" pitchFamily="34" charset="-122"/>
                <a:cs typeface="Arial" panose="020B0604020202020204" pitchFamily="34" charset="0"/>
              </a:rPr>
              <a:t>Sistemas Operacionais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 3"/>
          <p:cNvSpPr/>
          <p:nvPr/>
        </p:nvSpPr>
        <p:spPr>
          <a:xfrm>
            <a:off x="504031" y="1837631"/>
            <a:ext cx="6611938" cy="23048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1814"/>
              </a:lnSpc>
            </a:pPr>
            <a:r>
              <a:rPr lang="en-US" dirty="0">
                <a:solidFill>
                  <a:srgbClr val="CAD6DE"/>
                </a:solidFill>
                <a:latin typeface="Arial" panose="020B0604020202020204" pitchFamily="34" charset="0"/>
                <a:ea typeface="Cabin" pitchFamily="34" charset="-122"/>
                <a:cs typeface="Arial" panose="020B0604020202020204" pitchFamily="34" charset="0"/>
              </a:rPr>
              <a:t>Como Windows, macOS e Linux, gerenciam os recursos do computador.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4031" y="2500115"/>
            <a:ext cx="359966" cy="359966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504031" y="3004046"/>
            <a:ext cx="1878807" cy="21183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1667"/>
              </a:lnSpc>
            </a:pPr>
            <a:r>
              <a:rPr lang="en-US" dirty="0">
                <a:solidFill>
                  <a:srgbClr val="CAD6DE"/>
                </a:solidFill>
                <a:latin typeface="Arial" panose="020B0604020202020204" pitchFamily="34" charset="0"/>
                <a:ea typeface="Unbounded" pitchFamily="34" charset="-122"/>
                <a:cs typeface="Arial" panose="020B0604020202020204" pitchFamily="34" charset="0"/>
              </a:rPr>
              <a:t>Navegadores Web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 5"/>
          <p:cNvSpPr/>
          <p:nvPr/>
        </p:nvSpPr>
        <p:spPr>
          <a:xfrm>
            <a:off x="504031" y="3302198"/>
            <a:ext cx="6611938" cy="23048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1814"/>
              </a:lnSpc>
            </a:pPr>
            <a:r>
              <a:rPr lang="en-US" dirty="0">
                <a:solidFill>
                  <a:srgbClr val="CAD6DE"/>
                </a:solidFill>
                <a:latin typeface="Arial" panose="020B0604020202020204" pitchFamily="34" charset="0"/>
                <a:ea typeface="Cabin" pitchFamily="34" charset="-122"/>
                <a:cs typeface="Arial" panose="020B0604020202020204" pitchFamily="34" charset="0"/>
              </a:rPr>
              <a:t>Permitem acessar e navegar pela internet, como Chrome, Firefox e Safari.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4031" y="3964682"/>
            <a:ext cx="359966" cy="359966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504031" y="4468614"/>
            <a:ext cx="2904133" cy="21183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1667"/>
              </a:lnSpc>
            </a:pPr>
            <a:r>
              <a:rPr lang="en-US" dirty="0">
                <a:solidFill>
                  <a:srgbClr val="CAD6DE"/>
                </a:solidFill>
                <a:latin typeface="Arial" panose="020B0604020202020204" pitchFamily="34" charset="0"/>
                <a:ea typeface="Unbounded" pitchFamily="34" charset="-122"/>
                <a:cs typeface="Arial" panose="020B0604020202020204" pitchFamily="34" charset="0"/>
              </a:rPr>
              <a:t>Aplicativos de Produtividade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 7"/>
          <p:cNvSpPr/>
          <p:nvPr/>
        </p:nvSpPr>
        <p:spPr>
          <a:xfrm>
            <a:off x="504031" y="4766767"/>
            <a:ext cx="6611938" cy="23048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1814"/>
              </a:lnSpc>
            </a:pPr>
            <a:r>
              <a:rPr lang="en-US" dirty="0">
                <a:solidFill>
                  <a:srgbClr val="CAD6DE"/>
                </a:solidFill>
                <a:latin typeface="Arial" panose="020B0604020202020204" pitchFamily="34" charset="0"/>
                <a:ea typeface="Cabin" pitchFamily="34" charset="-122"/>
                <a:cs typeface="Arial" panose="020B0604020202020204" pitchFamily="34" charset="0"/>
              </a:rPr>
              <a:t>Como editores de texto, planilhas e apresentações, usados para trabalhar.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4031" y="5429250"/>
            <a:ext cx="359966" cy="359966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504031" y="5933182"/>
            <a:ext cx="1694259" cy="21183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1667"/>
              </a:lnSpc>
            </a:pPr>
            <a:r>
              <a:rPr lang="en-US" dirty="0">
                <a:solidFill>
                  <a:srgbClr val="CAD6DE"/>
                </a:solidFill>
                <a:latin typeface="Arial" panose="020B0604020202020204" pitchFamily="34" charset="0"/>
                <a:ea typeface="Unbounded" pitchFamily="34" charset="-122"/>
                <a:cs typeface="Arial" panose="020B0604020202020204" pitchFamily="34" charset="0"/>
              </a:rPr>
              <a:t>Jogos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 9"/>
          <p:cNvSpPr/>
          <p:nvPr/>
        </p:nvSpPr>
        <p:spPr>
          <a:xfrm>
            <a:off x="504031" y="6231334"/>
            <a:ext cx="6611938" cy="23048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1814"/>
              </a:lnSpc>
            </a:pPr>
            <a:r>
              <a:rPr lang="en-US" dirty="0">
                <a:solidFill>
                  <a:srgbClr val="CAD6DE"/>
                </a:solidFill>
                <a:latin typeface="Arial" panose="020B0604020202020204" pitchFamily="34" charset="0"/>
                <a:ea typeface="Cabin" pitchFamily="34" charset="-122"/>
                <a:cs typeface="Arial" panose="020B0604020202020204" pitchFamily="34" charset="0"/>
              </a:rPr>
              <a:t>Softwares de entretenimento que proporcionam diversão e lazer.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12836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0" y="0"/>
            <a:ext cx="4572000" cy="68580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04031" y="396082"/>
            <a:ext cx="4573588" cy="42346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3335"/>
              </a:lnSpc>
            </a:pPr>
            <a:r>
              <a:rPr lang="en-US" sz="2668" dirty="0" err="1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Sistemas</a:t>
            </a:r>
            <a:r>
              <a:rPr lang="en-US" sz="2668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 </a:t>
            </a:r>
            <a:r>
              <a:rPr lang="en-US" sz="2668" dirty="0" err="1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Operacionais</a:t>
            </a:r>
            <a:endParaRPr lang="en-US" sz="2668" dirty="0"/>
          </a:p>
        </p:txBody>
      </p:sp>
      <p:sp>
        <p:nvSpPr>
          <p:cNvPr id="19" name="Espaço Reservado para Conteúdo 3">
            <a:extLst>
              <a:ext uri="{FF2B5EF4-FFF2-40B4-BE49-F238E27FC236}">
                <a16:creationId xmlns:a16="http://schemas.microsoft.com/office/drawing/2014/main" id="{F3381DB9-521A-FBBC-4EA1-D126C9E47CC9}"/>
              </a:ext>
            </a:extLst>
          </p:cNvPr>
          <p:cNvSpPr txBox="1">
            <a:spLocks/>
          </p:cNvSpPr>
          <p:nvPr/>
        </p:nvSpPr>
        <p:spPr>
          <a:xfrm>
            <a:off x="650397" y="2427126"/>
            <a:ext cx="6319207" cy="4430874"/>
          </a:xfrm>
          <a:prstGeom prst="rect">
            <a:avLst/>
          </a:prstGeom>
        </p:spPr>
        <p:txBody>
          <a:bodyPr anchor="t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sz="2000" b="1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 que é um sistema operacional e sua função? </a:t>
            </a:r>
            <a:endParaRPr lang="pt-BR" sz="20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pt-BR" sz="2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Um sistema operacional é como o cérebro do seu computador ou dispositivo móvel. Ele é um software que atua como intermediário entre o hardware (como o processador e o disco rígido - HD) e os programas que você utiliza.</a:t>
            </a:r>
          </a:p>
          <a:p>
            <a:pPr algn="l"/>
            <a:r>
              <a:rPr lang="pt-BR" sz="2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função principal de um sistema operacional é gerenciar todos os recursos do dispositivo, como a CPU, memória e periféricos, para que você possa executar aplicativos e realizar tarefas.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E1B92013-2D72-90DD-CA41-107C2FCDD2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5692" y="2015412"/>
            <a:ext cx="4460616" cy="2973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50938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57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102721" y="616049"/>
            <a:ext cx="6558558" cy="8921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500"/>
              </a:lnSpc>
            </a:pPr>
            <a:r>
              <a:rPr lang="en-US" sz="2792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Software de Sistema: Uma Visão Detalhada</a:t>
            </a:r>
            <a:endParaRPr lang="en-US" sz="2792" dirty="0"/>
          </a:p>
        </p:txBody>
      </p:sp>
      <p:sp>
        <p:nvSpPr>
          <p:cNvPr id="4" name="Text 1"/>
          <p:cNvSpPr/>
          <p:nvPr/>
        </p:nvSpPr>
        <p:spPr>
          <a:xfrm>
            <a:off x="5102721" y="1735634"/>
            <a:ext cx="6558558" cy="4853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875"/>
              </a:lnSpc>
            </a:pPr>
            <a:r>
              <a:rPr lang="en-US" sz="1167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O software de sistema é crucial para a funcionalidade do hardware, gerenciando os recursos e fornecendo a base para outros programas.</a:t>
            </a:r>
            <a:endParaRPr lang="en-US" sz="1167" dirty="0"/>
          </a:p>
        </p:txBody>
      </p:sp>
      <p:sp>
        <p:nvSpPr>
          <p:cNvPr id="5" name="Shape 2"/>
          <p:cNvSpPr/>
          <p:nvPr/>
        </p:nvSpPr>
        <p:spPr>
          <a:xfrm>
            <a:off x="5102721" y="2391569"/>
            <a:ext cx="6558558" cy="3850283"/>
          </a:xfrm>
          <a:prstGeom prst="roundRect">
            <a:avLst>
              <a:gd name="adj" fmla="val 591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  <p:txBody>
          <a:bodyPr/>
          <a:lstStyle/>
          <a:p>
            <a:endParaRPr lang="pt-BR" sz="1400"/>
          </a:p>
        </p:txBody>
      </p:sp>
      <p:sp>
        <p:nvSpPr>
          <p:cNvPr id="6" name="Shape 3"/>
          <p:cNvSpPr/>
          <p:nvPr/>
        </p:nvSpPr>
        <p:spPr>
          <a:xfrm>
            <a:off x="5109071" y="2397919"/>
            <a:ext cx="6545858" cy="43735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pt-BR" sz="1400"/>
          </a:p>
        </p:txBody>
      </p:sp>
      <p:sp>
        <p:nvSpPr>
          <p:cNvPr id="7" name="Text 4"/>
          <p:cNvSpPr/>
          <p:nvPr/>
        </p:nvSpPr>
        <p:spPr>
          <a:xfrm>
            <a:off x="5260677" y="2495253"/>
            <a:ext cx="2966542" cy="2426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75"/>
              </a:lnSpc>
            </a:pP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Função</a:t>
            </a:r>
            <a:endParaRPr lang="en-US" sz="1400" dirty="0"/>
          </a:p>
        </p:txBody>
      </p:sp>
      <p:sp>
        <p:nvSpPr>
          <p:cNvPr id="8" name="Text 5"/>
          <p:cNvSpPr/>
          <p:nvPr/>
        </p:nvSpPr>
        <p:spPr>
          <a:xfrm>
            <a:off x="8536782" y="2495253"/>
            <a:ext cx="2966542" cy="2426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75"/>
              </a:lnSpc>
            </a:pP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Descrição</a:t>
            </a:r>
            <a:endParaRPr lang="en-US" sz="1400" dirty="0"/>
          </a:p>
        </p:txBody>
      </p:sp>
      <p:sp>
        <p:nvSpPr>
          <p:cNvPr id="9" name="Shape 6"/>
          <p:cNvSpPr/>
          <p:nvPr/>
        </p:nvSpPr>
        <p:spPr>
          <a:xfrm>
            <a:off x="5109071" y="2835275"/>
            <a:ext cx="6545858" cy="680045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pt-BR" sz="1400"/>
          </a:p>
        </p:txBody>
      </p:sp>
      <p:sp>
        <p:nvSpPr>
          <p:cNvPr id="10" name="Text 7"/>
          <p:cNvSpPr/>
          <p:nvPr/>
        </p:nvSpPr>
        <p:spPr>
          <a:xfrm>
            <a:off x="5260677" y="2932609"/>
            <a:ext cx="2966542" cy="2426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75"/>
              </a:lnSpc>
            </a:pP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Gerenciamento de Processos</a:t>
            </a:r>
            <a:endParaRPr lang="en-US" sz="1400" dirty="0"/>
          </a:p>
        </p:txBody>
      </p:sp>
      <p:sp>
        <p:nvSpPr>
          <p:cNvPr id="11" name="Text 8"/>
          <p:cNvSpPr/>
          <p:nvPr/>
        </p:nvSpPr>
        <p:spPr>
          <a:xfrm>
            <a:off x="8536782" y="2932609"/>
            <a:ext cx="2966542" cy="4853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875"/>
              </a:lnSpc>
            </a:pP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Controlando a execução de vários programas simultaneamente.</a:t>
            </a:r>
            <a:endParaRPr lang="en-US" sz="1400" dirty="0"/>
          </a:p>
        </p:txBody>
      </p:sp>
      <p:sp>
        <p:nvSpPr>
          <p:cNvPr id="12" name="Shape 9"/>
          <p:cNvSpPr/>
          <p:nvPr/>
        </p:nvSpPr>
        <p:spPr>
          <a:xfrm>
            <a:off x="5109071" y="3515320"/>
            <a:ext cx="6545858" cy="68004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pt-BR" sz="1400"/>
          </a:p>
        </p:txBody>
      </p:sp>
      <p:sp>
        <p:nvSpPr>
          <p:cNvPr id="13" name="Text 10"/>
          <p:cNvSpPr/>
          <p:nvPr/>
        </p:nvSpPr>
        <p:spPr>
          <a:xfrm>
            <a:off x="5260677" y="3612655"/>
            <a:ext cx="2966542" cy="2426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75"/>
              </a:lnSpc>
            </a:pP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Gerenciamento de Memória</a:t>
            </a:r>
            <a:endParaRPr lang="en-US" sz="1400" dirty="0"/>
          </a:p>
        </p:txBody>
      </p:sp>
      <p:sp>
        <p:nvSpPr>
          <p:cNvPr id="14" name="Text 11"/>
          <p:cNvSpPr/>
          <p:nvPr/>
        </p:nvSpPr>
        <p:spPr>
          <a:xfrm>
            <a:off x="8536782" y="3612654"/>
            <a:ext cx="2966542" cy="4853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875"/>
              </a:lnSpc>
            </a:pP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Alocando e gerenciando a memória disponível para os programas.</a:t>
            </a:r>
            <a:endParaRPr lang="en-US" sz="1400" dirty="0"/>
          </a:p>
        </p:txBody>
      </p:sp>
      <p:sp>
        <p:nvSpPr>
          <p:cNvPr id="15" name="Shape 12"/>
          <p:cNvSpPr/>
          <p:nvPr/>
        </p:nvSpPr>
        <p:spPr>
          <a:xfrm>
            <a:off x="5109071" y="4195366"/>
            <a:ext cx="6545858" cy="680045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pt-BR" sz="1400"/>
          </a:p>
        </p:txBody>
      </p:sp>
      <p:sp>
        <p:nvSpPr>
          <p:cNvPr id="16" name="Text 13"/>
          <p:cNvSpPr/>
          <p:nvPr/>
        </p:nvSpPr>
        <p:spPr>
          <a:xfrm>
            <a:off x="5260677" y="4292700"/>
            <a:ext cx="2966542" cy="2426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75"/>
              </a:lnSpc>
            </a:pP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Gerenciamento de Arquivos</a:t>
            </a:r>
            <a:endParaRPr lang="en-US" sz="1400" dirty="0"/>
          </a:p>
        </p:txBody>
      </p:sp>
      <p:sp>
        <p:nvSpPr>
          <p:cNvPr id="17" name="Text 14"/>
          <p:cNvSpPr/>
          <p:nvPr/>
        </p:nvSpPr>
        <p:spPr>
          <a:xfrm>
            <a:off x="8536782" y="4292699"/>
            <a:ext cx="2966542" cy="4853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875"/>
              </a:lnSpc>
            </a:pP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Organizando e armazenando arquivos no sistema de arquivos.</a:t>
            </a:r>
            <a:endParaRPr lang="en-US" sz="1400" dirty="0"/>
          </a:p>
        </p:txBody>
      </p:sp>
      <p:sp>
        <p:nvSpPr>
          <p:cNvPr id="18" name="Shape 15"/>
          <p:cNvSpPr/>
          <p:nvPr/>
        </p:nvSpPr>
        <p:spPr>
          <a:xfrm>
            <a:off x="5109071" y="4875411"/>
            <a:ext cx="6545858" cy="68004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pt-BR" sz="1400"/>
          </a:p>
        </p:txBody>
      </p:sp>
      <p:sp>
        <p:nvSpPr>
          <p:cNvPr id="19" name="Text 16"/>
          <p:cNvSpPr/>
          <p:nvPr/>
        </p:nvSpPr>
        <p:spPr>
          <a:xfrm>
            <a:off x="5260677" y="4972745"/>
            <a:ext cx="2966542" cy="2426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75"/>
              </a:lnSpc>
            </a:pP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Gerenciamento de Dispositivos</a:t>
            </a:r>
            <a:endParaRPr lang="en-US" sz="1400" dirty="0"/>
          </a:p>
        </p:txBody>
      </p:sp>
      <p:sp>
        <p:nvSpPr>
          <p:cNvPr id="20" name="Text 17"/>
          <p:cNvSpPr/>
          <p:nvPr/>
        </p:nvSpPr>
        <p:spPr>
          <a:xfrm>
            <a:off x="8536782" y="4972744"/>
            <a:ext cx="2966542" cy="4853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875"/>
              </a:lnSpc>
            </a:pP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Comunicando com os dispositivos de hardware e controlando suas funções.</a:t>
            </a:r>
            <a:endParaRPr lang="en-US" sz="1400" dirty="0"/>
          </a:p>
        </p:txBody>
      </p:sp>
      <p:sp>
        <p:nvSpPr>
          <p:cNvPr id="22" name="Text 19"/>
          <p:cNvSpPr/>
          <p:nvPr/>
        </p:nvSpPr>
        <p:spPr>
          <a:xfrm>
            <a:off x="5260677" y="5652791"/>
            <a:ext cx="2966542" cy="2426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75"/>
              </a:lnSpc>
            </a:pP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Interface do Usuário</a:t>
            </a:r>
            <a:endParaRPr lang="en-US" sz="1400" dirty="0"/>
          </a:p>
        </p:txBody>
      </p:sp>
      <p:sp>
        <p:nvSpPr>
          <p:cNvPr id="23" name="Text 20"/>
          <p:cNvSpPr/>
          <p:nvPr/>
        </p:nvSpPr>
        <p:spPr>
          <a:xfrm>
            <a:off x="8536782" y="5652790"/>
            <a:ext cx="2966542" cy="4853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875"/>
              </a:lnSpc>
            </a:pP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Fornecendo uma interface gráfica ou de linha de comando para interação com o sistema.</a:t>
            </a:r>
            <a:endParaRPr lang="en-US" sz="14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07244" y="749399"/>
            <a:ext cx="10577413" cy="1210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4750"/>
              </a:lnSpc>
            </a:pPr>
            <a:r>
              <a:rPr lang="en-US" sz="3792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Software de </a:t>
            </a:r>
            <a:r>
              <a:rPr lang="en-US" sz="3792" b="1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Aplicação</a:t>
            </a:r>
            <a:r>
              <a:rPr lang="en-US" sz="3792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: Ferramentas Essenciais</a:t>
            </a:r>
            <a:endParaRPr lang="en-US" sz="3792" dirty="0"/>
          </a:p>
        </p:txBody>
      </p:sp>
      <p:sp>
        <p:nvSpPr>
          <p:cNvPr id="3" name="Text 1"/>
          <p:cNvSpPr/>
          <p:nvPr/>
        </p:nvSpPr>
        <p:spPr>
          <a:xfrm>
            <a:off x="807244" y="2370932"/>
            <a:ext cx="10577413" cy="658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583"/>
              </a:lnSpc>
            </a:pPr>
            <a:r>
              <a:rPr lang="en-US" dirty="0">
                <a:solidFill>
                  <a:srgbClr val="CAD6DE"/>
                </a:solidFill>
                <a:latin typeface="Arial" panose="020B0604020202020204" pitchFamily="34" charset="0"/>
                <a:ea typeface="Cabin" pitchFamily="34" charset="-122"/>
                <a:cs typeface="Arial" panose="020B0604020202020204" pitchFamily="34" charset="0"/>
              </a:rPr>
              <a:t>O software de aplicação fornece ferramentas para o usuário realizar tarefas específicas, desde a criação de documentos até a edição de imagens.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807245" y="3466406"/>
            <a:ext cx="3190776" cy="6052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dirty="0">
                <a:solidFill>
                  <a:srgbClr val="FFFFFF"/>
                </a:solidFill>
                <a:latin typeface="Arial" panose="020B0604020202020204" pitchFamily="34" charset="0"/>
                <a:ea typeface="Unbounded" pitchFamily="34" charset="-122"/>
                <a:cs typeface="Arial" panose="020B0604020202020204" pitchFamily="34" charset="0"/>
              </a:rPr>
              <a:t>Processadores de Texto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807245" y="4277321"/>
            <a:ext cx="3190776" cy="16460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583"/>
              </a:lnSpc>
            </a:pPr>
            <a:r>
              <a:rPr lang="en-US" dirty="0">
                <a:solidFill>
                  <a:srgbClr val="CAD6DE"/>
                </a:solidFill>
                <a:latin typeface="Arial" panose="020B0604020202020204" pitchFamily="34" charset="0"/>
                <a:ea typeface="Cabin" pitchFamily="34" charset="-122"/>
                <a:cs typeface="Arial" panose="020B0604020202020204" pitchFamily="34" charset="0"/>
              </a:rPr>
              <a:t>Os processadores de texto, como Microsoft Word e Google Docs, permitem a criação e edição de documentos, formatação de texto e inserção de imagens.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4506219" y="3466406"/>
            <a:ext cx="3190776" cy="6052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dirty="0">
                <a:solidFill>
                  <a:srgbClr val="FFFFFF"/>
                </a:solidFill>
                <a:latin typeface="Arial" panose="020B0604020202020204" pitchFamily="34" charset="0"/>
                <a:ea typeface="Unbounded" pitchFamily="34" charset="-122"/>
                <a:cs typeface="Arial" panose="020B0604020202020204" pitchFamily="34" charset="0"/>
              </a:rPr>
              <a:t>Navegadores de Internet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4506219" y="4277320"/>
            <a:ext cx="3190776" cy="13168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583"/>
              </a:lnSpc>
            </a:pPr>
            <a:r>
              <a:rPr lang="en-US" dirty="0">
                <a:solidFill>
                  <a:srgbClr val="CAD6DE"/>
                </a:solidFill>
                <a:latin typeface="Arial" panose="020B0604020202020204" pitchFamily="34" charset="0"/>
                <a:ea typeface="Cabin" pitchFamily="34" charset="-122"/>
                <a:cs typeface="Arial" panose="020B0604020202020204" pitchFamily="34" charset="0"/>
              </a:rPr>
              <a:t>Os navegadores de internet, como Google Chrome e Mozilla Firefox, permitem navegar na web, acessar sites e visualizar conteúdo online.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8205193" y="3466406"/>
            <a:ext cx="3190776" cy="6052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dirty="0">
                <a:solidFill>
                  <a:srgbClr val="FFFFFF"/>
                </a:solidFill>
                <a:latin typeface="Arial" panose="020B0604020202020204" pitchFamily="34" charset="0"/>
                <a:ea typeface="Unbounded" pitchFamily="34" charset="-122"/>
                <a:cs typeface="Arial" panose="020B0604020202020204" pitchFamily="34" charset="0"/>
              </a:rPr>
              <a:t>Softwares de Edição de Imagem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8205193" y="4277321"/>
            <a:ext cx="3190776" cy="16460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583"/>
              </a:lnSpc>
            </a:pPr>
            <a:r>
              <a:rPr lang="en-US" dirty="0">
                <a:solidFill>
                  <a:srgbClr val="CAD6DE"/>
                </a:solidFill>
                <a:latin typeface="Arial" panose="020B0604020202020204" pitchFamily="34" charset="0"/>
                <a:ea typeface="Cabin" pitchFamily="34" charset="-122"/>
                <a:cs typeface="Arial" panose="020B0604020202020204" pitchFamily="34" charset="0"/>
              </a:rPr>
              <a:t>Softwares de edição de imagem, como Adobe Photoshop e GIMP, permitem editar imagens, adicionar efeitos especiais e manipular gráficos.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213389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07244" y="2739629"/>
            <a:ext cx="10577413" cy="10040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917"/>
              </a:lnSpc>
            </a:pPr>
            <a:r>
              <a:rPr lang="en-US" sz="3125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Software de </a:t>
            </a:r>
            <a:r>
              <a:rPr lang="en-US" sz="3125" b="1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Programação</a:t>
            </a:r>
            <a:r>
              <a:rPr lang="en-US" sz="3125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: A Base da Inovação</a:t>
            </a:r>
            <a:endParaRPr lang="en-US" sz="3125" dirty="0"/>
          </a:p>
        </p:txBody>
      </p:sp>
      <p:sp>
        <p:nvSpPr>
          <p:cNvPr id="4" name="Text 1"/>
          <p:cNvSpPr/>
          <p:nvPr/>
        </p:nvSpPr>
        <p:spPr>
          <a:xfrm>
            <a:off x="807244" y="3999707"/>
            <a:ext cx="10577413" cy="2731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125"/>
              </a:lnSpc>
            </a:pPr>
            <a:r>
              <a:rPr lang="en-US" sz="1333" dirty="0">
                <a:solidFill>
                  <a:srgbClr val="CAD6DE"/>
                </a:solidFill>
                <a:latin typeface="Arial" panose="020B0604020202020204" pitchFamily="34" charset="0"/>
                <a:ea typeface="Cabin" pitchFamily="34" charset="-122"/>
                <a:cs typeface="Arial" panose="020B0604020202020204" pitchFamily="34" charset="0"/>
              </a:rPr>
              <a:t>O software de programação é utilizado por desenvolvedores para criar novos softwares, jogos, aplicativos e sites.</a:t>
            </a:r>
            <a:endParaRPr lang="en-US" sz="1333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hape 2"/>
          <p:cNvSpPr/>
          <p:nvPr/>
        </p:nvSpPr>
        <p:spPr>
          <a:xfrm>
            <a:off x="807244" y="4464844"/>
            <a:ext cx="3412033" cy="1787327"/>
          </a:xfrm>
          <a:prstGeom prst="roundRect">
            <a:avLst>
              <a:gd name="adj" fmla="val 1433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pt-B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977900" y="4635500"/>
            <a:ext cx="2267347" cy="2510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958"/>
              </a:lnSpc>
            </a:pPr>
            <a:r>
              <a:rPr lang="en-US" sz="1542" dirty="0">
                <a:solidFill>
                  <a:srgbClr val="CAD6DE"/>
                </a:solidFill>
                <a:latin typeface="Arial" panose="020B0604020202020204" pitchFamily="34" charset="0"/>
                <a:ea typeface="Unbounded" pitchFamily="34" charset="-122"/>
                <a:cs typeface="Arial" panose="020B0604020202020204" pitchFamily="34" charset="0"/>
              </a:rPr>
              <a:t>Editores de Código</a:t>
            </a:r>
            <a:endParaRPr lang="en-US" sz="1542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977900" y="4988917"/>
            <a:ext cx="3070721" cy="10925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125"/>
              </a:lnSpc>
            </a:pPr>
            <a:r>
              <a:rPr lang="en-US" sz="1333" dirty="0">
                <a:solidFill>
                  <a:srgbClr val="CAD6DE"/>
                </a:solidFill>
                <a:latin typeface="Arial" panose="020B0604020202020204" pitchFamily="34" charset="0"/>
                <a:ea typeface="Cabin" pitchFamily="34" charset="-122"/>
                <a:cs typeface="Arial" panose="020B0604020202020204" pitchFamily="34" charset="0"/>
              </a:rPr>
              <a:t>Editores de código, como Visual Studio Code e Sublime Text, oferecem recursos para escrever e editar código em várias linguagens de programação.</a:t>
            </a:r>
            <a:endParaRPr lang="en-US" sz="1333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Shape 5"/>
          <p:cNvSpPr/>
          <p:nvPr/>
        </p:nvSpPr>
        <p:spPr>
          <a:xfrm>
            <a:off x="4389934" y="4464844"/>
            <a:ext cx="3412033" cy="1787327"/>
          </a:xfrm>
          <a:prstGeom prst="roundRect">
            <a:avLst>
              <a:gd name="adj" fmla="val 1433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pt-B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4560590" y="4635500"/>
            <a:ext cx="2008287" cy="2510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958"/>
              </a:lnSpc>
            </a:pPr>
            <a:r>
              <a:rPr lang="en-US" sz="1542" dirty="0">
                <a:solidFill>
                  <a:srgbClr val="CAD6DE"/>
                </a:solidFill>
                <a:latin typeface="Arial" panose="020B0604020202020204" pitchFamily="34" charset="0"/>
                <a:ea typeface="Unbounded" pitchFamily="34" charset="-122"/>
                <a:cs typeface="Arial" panose="020B0604020202020204" pitchFamily="34" charset="0"/>
              </a:rPr>
              <a:t>Compiladores</a:t>
            </a:r>
            <a:endParaRPr lang="en-US" sz="1542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4560590" y="4988917"/>
            <a:ext cx="3070721" cy="10925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125"/>
              </a:lnSpc>
            </a:pPr>
            <a:r>
              <a:rPr lang="en-US" sz="1333" dirty="0">
                <a:solidFill>
                  <a:srgbClr val="CAD6DE"/>
                </a:solidFill>
                <a:latin typeface="Arial" panose="020B0604020202020204" pitchFamily="34" charset="0"/>
                <a:ea typeface="Cabin" pitchFamily="34" charset="-122"/>
                <a:cs typeface="Arial" panose="020B0604020202020204" pitchFamily="34" charset="0"/>
              </a:rPr>
              <a:t>Os compiladores traduzem o código escrito pelos desenvolvedores para uma linguagem que o computador pode entender, gerando um arquivo executável.</a:t>
            </a:r>
            <a:endParaRPr lang="en-US" sz="1333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Shape 8"/>
          <p:cNvSpPr/>
          <p:nvPr/>
        </p:nvSpPr>
        <p:spPr>
          <a:xfrm>
            <a:off x="7972624" y="4464844"/>
            <a:ext cx="3412033" cy="1787327"/>
          </a:xfrm>
          <a:prstGeom prst="roundRect">
            <a:avLst>
              <a:gd name="adj" fmla="val 1433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pt-B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8143280" y="4635500"/>
            <a:ext cx="2008287" cy="2510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958"/>
              </a:lnSpc>
            </a:pPr>
            <a:r>
              <a:rPr lang="en-US" sz="1542" dirty="0">
                <a:solidFill>
                  <a:srgbClr val="CAD6DE"/>
                </a:solidFill>
                <a:latin typeface="Arial" panose="020B0604020202020204" pitchFamily="34" charset="0"/>
                <a:ea typeface="Unbounded" pitchFamily="34" charset="-122"/>
                <a:cs typeface="Arial" panose="020B0604020202020204" pitchFamily="34" charset="0"/>
              </a:rPr>
              <a:t>Depuradores</a:t>
            </a:r>
            <a:endParaRPr lang="en-US" sz="1542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8143280" y="4988917"/>
            <a:ext cx="3070721" cy="10925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125"/>
              </a:lnSpc>
            </a:pPr>
            <a:r>
              <a:rPr lang="en-US" sz="1333" dirty="0">
                <a:solidFill>
                  <a:srgbClr val="CAD6DE"/>
                </a:solidFill>
                <a:latin typeface="Arial" panose="020B0604020202020204" pitchFamily="34" charset="0"/>
                <a:ea typeface="Cabin" pitchFamily="34" charset="-122"/>
                <a:cs typeface="Arial" panose="020B0604020202020204" pitchFamily="34" charset="0"/>
              </a:rPr>
              <a:t>Os depuradores ajudam os desenvolvedores a encontrar e corrigir erros no código, facilitando o processo de desenvolvimento.</a:t>
            </a:r>
            <a:endParaRPr lang="en-US" sz="1333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0" y="0"/>
            <a:ext cx="457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48779" y="519509"/>
            <a:ext cx="6522443" cy="9223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625"/>
              </a:lnSpc>
            </a:pPr>
            <a:r>
              <a:rPr lang="en-US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Software de Programação: Tipos e Linguagens</a:t>
            </a:r>
            <a:endParaRPr lang="en-US" dirty="0"/>
          </a:p>
        </p:txBody>
      </p:sp>
      <p:sp>
        <p:nvSpPr>
          <p:cNvPr id="4" name="Text 1"/>
          <p:cNvSpPr/>
          <p:nvPr/>
        </p:nvSpPr>
        <p:spPr>
          <a:xfrm>
            <a:off x="548779" y="1676995"/>
            <a:ext cx="6522443" cy="5016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958"/>
              </a:lnSpc>
            </a:pPr>
            <a:r>
              <a:rPr lang="en-US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Existem diversos tipos de software de programação, cada um com suas características e aplicações específicas.</a:t>
            </a:r>
            <a:endParaRPr lang="en-US" dirty="0"/>
          </a:p>
        </p:txBody>
      </p:sp>
      <p:sp>
        <p:nvSpPr>
          <p:cNvPr id="5" name="Shape 2"/>
          <p:cNvSpPr/>
          <p:nvPr/>
        </p:nvSpPr>
        <p:spPr>
          <a:xfrm>
            <a:off x="774403" y="2354957"/>
            <a:ext cx="19050" cy="3983533"/>
          </a:xfrm>
          <a:prstGeom prst="roundRect">
            <a:avLst>
              <a:gd name="adj" fmla="val 123470"/>
            </a:avLst>
          </a:prstGeom>
          <a:solidFill>
            <a:srgbClr val="49606E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6" name="Shape 3"/>
          <p:cNvSpPr/>
          <p:nvPr/>
        </p:nvSpPr>
        <p:spPr>
          <a:xfrm>
            <a:off x="941239" y="2698056"/>
            <a:ext cx="548779" cy="19050"/>
          </a:xfrm>
          <a:prstGeom prst="roundRect">
            <a:avLst>
              <a:gd name="adj" fmla="val 123470"/>
            </a:avLst>
          </a:prstGeom>
          <a:solidFill>
            <a:srgbClr val="49606E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7" name="Shape 4"/>
          <p:cNvSpPr/>
          <p:nvPr/>
        </p:nvSpPr>
        <p:spPr>
          <a:xfrm>
            <a:off x="607566" y="2531269"/>
            <a:ext cx="352723" cy="352723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8" name="Text 5"/>
          <p:cNvSpPr/>
          <p:nvPr/>
        </p:nvSpPr>
        <p:spPr>
          <a:xfrm>
            <a:off x="731788" y="2596952"/>
            <a:ext cx="104279" cy="2213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1708"/>
              </a:lnSpc>
            </a:pPr>
            <a:r>
              <a:rPr lang="en-US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1</a:t>
            </a:r>
            <a:endParaRPr lang="en-US" dirty="0"/>
          </a:p>
        </p:txBody>
      </p:sp>
      <p:sp>
        <p:nvSpPr>
          <p:cNvPr id="9" name="Text 6"/>
          <p:cNvSpPr/>
          <p:nvPr/>
        </p:nvSpPr>
        <p:spPr>
          <a:xfrm>
            <a:off x="1646337" y="2511723"/>
            <a:ext cx="3189684" cy="230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792"/>
              </a:lnSpc>
            </a:pPr>
            <a:r>
              <a:rPr lang="en-US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Linguagens de Programação</a:t>
            </a:r>
            <a:endParaRPr lang="en-US" dirty="0"/>
          </a:p>
        </p:txBody>
      </p:sp>
      <p:sp>
        <p:nvSpPr>
          <p:cNvPr id="10" name="Text 7"/>
          <p:cNvSpPr/>
          <p:nvPr/>
        </p:nvSpPr>
        <p:spPr>
          <a:xfrm>
            <a:off x="1646337" y="2836268"/>
            <a:ext cx="5424884" cy="5016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958"/>
              </a:lnSpc>
            </a:pPr>
            <a:r>
              <a:rPr lang="en-US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Linguagens de programação, como Python, Java e C++, são usadas para escrever instruções que o computador pode entender e executar.</a:t>
            </a:r>
            <a:endParaRPr lang="en-US" dirty="0"/>
          </a:p>
        </p:txBody>
      </p:sp>
      <p:sp>
        <p:nvSpPr>
          <p:cNvPr id="11" name="Shape 8"/>
          <p:cNvSpPr/>
          <p:nvPr/>
        </p:nvSpPr>
        <p:spPr>
          <a:xfrm>
            <a:off x="941239" y="3994547"/>
            <a:ext cx="548779" cy="19050"/>
          </a:xfrm>
          <a:prstGeom prst="roundRect">
            <a:avLst>
              <a:gd name="adj" fmla="val 123470"/>
            </a:avLst>
          </a:prstGeom>
          <a:solidFill>
            <a:srgbClr val="49606E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2" name="Shape 9"/>
          <p:cNvSpPr/>
          <p:nvPr/>
        </p:nvSpPr>
        <p:spPr>
          <a:xfrm>
            <a:off x="607566" y="3827760"/>
            <a:ext cx="352723" cy="352723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3" name="Text 10"/>
          <p:cNvSpPr/>
          <p:nvPr/>
        </p:nvSpPr>
        <p:spPr>
          <a:xfrm>
            <a:off x="696566" y="3893443"/>
            <a:ext cx="174724" cy="2213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1708"/>
              </a:lnSpc>
            </a:pPr>
            <a:r>
              <a:rPr lang="en-US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2</a:t>
            </a:r>
            <a:endParaRPr lang="en-US" dirty="0"/>
          </a:p>
        </p:txBody>
      </p:sp>
      <p:sp>
        <p:nvSpPr>
          <p:cNvPr id="14" name="Text 11"/>
          <p:cNvSpPr/>
          <p:nvPr/>
        </p:nvSpPr>
        <p:spPr>
          <a:xfrm>
            <a:off x="1646337" y="3808214"/>
            <a:ext cx="3721794" cy="230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792"/>
              </a:lnSpc>
            </a:pPr>
            <a:r>
              <a:rPr lang="en-US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Ferramentas de Desenvolvimento</a:t>
            </a:r>
            <a:endParaRPr lang="en-US" dirty="0"/>
          </a:p>
        </p:txBody>
      </p:sp>
      <p:sp>
        <p:nvSpPr>
          <p:cNvPr id="15" name="Text 12"/>
          <p:cNvSpPr/>
          <p:nvPr/>
        </p:nvSpPr>
        <p:spPr>
          <a:xfrm>
            <a:off x="1646337" y="4132758"/>
            <a:ext cx="5424884" cy="752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958"/>
              </a:lnSpc>
            </a:pPr>
            <a:r>
              <a:rPr lang="en-US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Ferramentas de desenvolvimento, como IDEs (Integrated Development Environments) e depuradores, oferecem recursos para escrever, testar e depurar código.</a:t>
            </a:r>
            <a:endParaRPr lang="en-US" dirty="0"/>
          </a:p>
        </p:txBody>
      </p:sp>
      <p:sp>
        <p:nvSpPr>
          <p:cNvPr id="16" name="Shape 13"/>
          <p:cNvSpPr/>
          <p:nvPr/>
        </p:nvSpPr>
        <p:spPr>
          <a:xfrm>
            <a:off x="941239" y="5541863"/>
            <a:ext cx="548779" cy="19050"/>
          </a:xfrm>
          <a:prstGeom prst="roundRect">
            <a:avLst>
              <a:gd name="adj" fmla="val 123470"/>
            </a:avLst>
          </a:prstGeom>
          <a:solidFill>
            <a:srgbClr val="49606E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7" name="Shape 14"/>
          <p:cNvSpPr/>
          <p:nvPr/>
        </p:nvSpPr>
        <p:spPr>
          <a:xfrm>
            <a:off x="607566" y="5375077"/>
            <a:ext cx="352723" cy="352723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8" name="Text 15"/>
          <p:cNvSpPr/>
          <p:nvPr/>
        </p:nvSpPr>
        <p:spPr>
          <a:xfrm>
            <a:off x="694879" y="5440759"/>
            <a:ext cx="177998" cy="2213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1708"/>
              </a:lnSpc>
            </a:pPr>
            <a:r>
              <a:rPr lang="en-US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3</a:t>
            </a:r>
            <a:endParaRPr lang="en-US" dirty="0"/>
          </a:p>
        </p:txBody>
      </p:sp>
      <p:sp>
        <p:nvSpPr>
          <p:cNvPr id="19" name="Text 16"/>
          <p:cNvSpPr/>
          <p:nvPr/>
        </p:nvSpPr>
        <p:spPr>
          <a:xfrm>
            <a:off x="1646337" y="5355531"/>
            <a:ext cx="2845296" cy="230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792"/>
              </a:lnSpc>
            </a:pPr>
            <a:r>
              <a:rPr lang="en-US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Bibliotecas e Frameworks</a:t>
            </a:r>
            <a:endParaRPr lang="en-US" dirty="0"/>
          </a:p>
        </p:txBody>
      </p:sp>
      <p:sp>
        <p:nvSpPr>
          <p:cNvPr id="20" name="Text 17"/>
          <p:cNvSpPr/>
          <p:nvPr/>
        </p:nvSpPr>
        <p:spPr>
          <a:xfrm>
            <a:off x="1646337" y="5680075"/>
            <a:ext cx="5424884" cy="5016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958"/>
              </a:lnSpc>
            </a:pPr>
            <a:r>
              <a:rPr lang="en-US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Bibliotecas e frameworks são conjuntos de código pré-escrito que oferecem funcionalidades e soluções prontas, agilizando o desenvolvimento.</a:t>
            </a:r>
            <a:endParaRPr 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0" y="0"/>
            <a:ext cx="457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99877" y="620812"/>
            <a:ext cx="4967783" cy="504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958"/>
              </a:lnSpc>
            </a:pPr>
            <a:r>
              <a:rPr lang="en-US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O Papel do Firmware</a:t>
            </a:r>
            <a:endParaRPr lang="en-US" dirty="0"/>
          </a:p>
        </p:txBody>
      </p:sp>
      <p:sp>
        <p:nvSpPr>
          <p:cNvPr id="4" name="Text 1"/>
          <p:cNvSpPr/>
          <p:nvPr/>
        </p:nvSpPr>
        <p:spPr>
          <a:xfrm>
            <a:off x="599877" y="1382018"/>
            <a:ext cx="6420247" cy="5484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125"/>
              </a:lnSpc>
            </a:pPr>
            <a:r>
              <a:rPr lang="en-US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O firmware é um tipo de software que controla o funcionamento interno de dispositivos, como roteadores, impressoras e placas-mãe.</a:t>
            </a:r>
            <a:endParaRPr lang="en-US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877" y="2123282"/>
            <a:ext cx="857052" cy="1371303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714004" y="2294632"/>
            <a:ext cx="2616795" cy="2521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958"/>
              </a:lnSpc>
            </a:pPr>
            <a:r>
              <a:rPr lang="en-US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Memória Permanente</a:t>
            </a:r>
            <a:endParaRPr lang="en-US" dirty="0"/>
          </a:p>
        </p:txBody>
      </p:sp>
      <p:sp>
        <p:nvSpPr>
          <p:cNvPr id="7" name="Text 3"/>
          <p:cNvSpPr/>
          <p:nvPr/>
        </p:nvSpPr>
        <p:spPr>
          <a:xfrm>
            <a:off x="1714005" y="2649537"/>
            <a:ext cx="5306119" cy="5484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125"/>
              </a:lnSpc>
            </a:pPr>
            <a:r>
              <a:rPr lang="en-US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O firmware é gravado na memória ROM (Read-Only Memory), garantindo que o software permaneça no dispositivo mesmo quando ele é desligado.</a:t>
            </a:r>
            <a:endParaRPr lang="en-US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9877" y="3494584"/>
            <a:ext cx="857052" cy="1371303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1714004" y="3665934"/>
            <a:ext cx="2357338" cy="2521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958"/>
              </a:lnSpc>
            </a:pPr>
            <a:r>
              <a:rPr lang="en-US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Funções Essenciais</a:t>
            </a:r>
            <a:endParaRPr lang="en-US" dirty="0"/>
          </a:p>
        </p:txBody>
      </p:sp>
      <p:sp>
        <p:nvSpPr>
          <p:cNvPr id="10" name="Text 5"/>
          <p:cNvSpPr/>
          <p:nvPr/>
        </p:nvSpPr>
        <p:spPr>
          <a:xfrm>
            <a:off x="1714005" y="4020840"/>
            <a:ext cx="5306119" cy="5484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125"/>
              </a:lnSpc>
            </a:pPr>
            <a:r>
              <a:rPr lang="en-US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O firmware controla funções básicas do dispositivo, como inicialização, gerenciamento de recursos e comunicação com outros dispositivos.</a:t>
            </a:r>
            <a:endParaRPr lang="en-US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9877" y="4865886"/>
            <a:ext cx="857052" cy="1371303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1714005" y="5037237"/>
            <a:ext cx="2016621" cy="2521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958"/>
              </a:lnSpc>
            </a:pPr>
            <a:r>
              <a:rPr lang="en-US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Atualizações</a:t>
            </a:r>
            <a:endParaRPr lang="en-US" dirty="0"/>
          </a:p>
        </p:txBody>
      </p:sp>
      <p:sp>
        <p:nvSpPr>
          <p:cNvPr id="13" name="Text 7"/>
          <p:cNvSpPr/>
          <p:nvPr/>
        </p:nvSpPr>
        <p:spPr>
          <a:xfrm>
            <a:off x="1714005" y="5392142"/>
            <a:ext cx="5306119" cy="5484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125"/>
              </a:lnSpc>
            </a:pPr>
            <a:r>
              <a:rPr lang="en-US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O firmware pode ser atualizado para corrigir erros, melhorar o desempenho ou adicionar novos recursos ao dispositivo.</a:t>
            </a:r>
            <a:endParaRPr 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57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158780" y="671612"/>
            <a:ext cx="6446441" cy="9862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875"/>
              </a:lnSpc>
            </a:pPr>
            <a:r>
              <a:rPr lang="en-US" sz="2600" dirty="0">
                <a:solidFill>
                  <a:srgbClr val="FFFFFF"/>
                </a:solidFill>
                <a:latin typeface="Arial" panose="020B0604020202020204" pitchFamily="34" charset="0"/>
                <a:ea typeface="Unbounded" pitchFamily="34" charset="-122"/>
                <a:cs typeface="Arial" panose="020B0604020202020204" pitchFamily="34" charset="0"/>
              </a:rPr>
              <a:t>O Impacto do Software na Sociedade</a:t>
            </a:r>
            <a:endParaRPr lang="en-US" sz="2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5158780" y="1909267"/>
            <a:ext cx="6446441" cy="5365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083"/>
              </a:lnSpc>
            </a:pPr>
            <a:r>
              <a:rPr lang="en-US" sz="16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O software transformou a sociedade moderna, impactando áreas como comunicação, trabalho, educação, saúde e entretenimento.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5158780" y="2823071"/>
            <a:ext cx="377230" cy="377230"/>
          </a:xfrm>
          <a:prstGeom prst="roundRect">
            <a:avLst>
              <a:gd name="adj" fmla="val 6667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pt-BR" sz="1600"/>
          </a:p>
        </p:txBody>
      </p:sp>
      <p:sp>
        <p:nvSpPr>
          <p:cNvPr id="6" name="Text 3"/>
          <p:cNvSpPr/>
          <p:nvPr/>
        </p:nvSpPr>
        <p:spPr>
          <a:xfrm>
            <a:off x="5291633" y="2893319"/>
            <a:ext cx="111522" cy="2367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1833"/>
              </a:lnSpc>
            </a:pPr>
            <a:r>
              <a:rPr lang="en-US" sz="16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1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5703591" y="2823071"/>
            <a:ext cx="1972469" cy="2465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917"/>
              </a:lnSpc>
            </a:pPr>
            <a:r>
              <a:rPr lang="en-US" sz="16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Automação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5703590" y="3170138"/>
            <a:ext cx="5901631" cy="5365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083"/>
              </a:lnSpc>
            </a:pPr>
            <a:r>
              <a:rPr lang="en-US" sz="16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O software automatiza tarefas, aumentando a eficiência e a produtividade em diversas áreas, desde a indústria até o setor financeiro.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5158780" y="4062908"/>
            <a:ext cx="377230" cy="377230"/>
          </a:xfrm>
          <a:prstGeom prst="roundRect">
            <a:avLst>
              <a:gd name="adj" fmla="val 6667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pt-BR" sz="1600"/>
          </a:p>
        </p:txBody>
      </p:sp>
      <p:sp>
        <p:nvSpPr>
          <p:cNvPr id="10" name="Text 7"/>
          <p:cNvSpPr/>
          <p:nvPr/>
        </p:nvSpPr>
        <p:spPr>
          <a:xfrm>
            <a:off x="5254030" y="4133156"/>
            <a:ext cx="186730" cy="2367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1833"/>
              </a:lnSpc>
            </a:pPr>
            <a:r>
              <a:rPr lang="en-US" sz="16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2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5703591" y="4062909"/>
            <a:ext cx="1972469" cy="2465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917"/>
              </a:lnSpc>
            </a:pPr>
            <a:r>
              <a:rPr lang="en-US" sz="16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Conectividade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5703590" y="4409976"/>
            <a:ext cx="5901631" cy="5365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083"/>
              </a:lnSpc>
            </a:pPr>
            <a:r>
              <a:rPr lang="en-US" sz="16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O software possibilitou a comunicação global instantânea, conectando pessoas e informações em todo o mundo, através de redes sociais e plataformas online.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5158780" y="5302746"/>
            <a:ext cx="377230" cy="377230"/>
          </a:xfrm>
          <a:prstGeom prst="roundRect">
            <a:avLst>
              <a:gd name="adj" fmla="val 6667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pt-BR" sz="1600"/>
          </a:p>
        </p:txBody>
      </p:sp>
      <p:sp>
        <p:nvSpPr>
          <p:cNvPr id="14" name="Text 11"/>
          <p:cNvSpPr/>
          <p:nvPr/>
        </p:nvSpPr>
        <p:spPr>
          <a:xfrm>
            <a:off x="5252244" y="5372994"/>
            <a:ext cx="190302" cy="2367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1833"/>
              </a:lnSpc>
            </a:pPr>
            <a:r>
              <a:rPr lang="en-US" sz="16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3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5703591" y="5302746"/>
            <a:ext cx="1972469" cy="2465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917"/>
              </a:lnSpc>
            </a:pPr>
            <a:r>
              <a:rPr lang="en-US" sz="16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Inovação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5703590" y="5649813"/>
            <a:ext cx="5901631" cy="5365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083"/>
              </a:lnSpc>
            </a:pPr>
            <a:r>
              <a:rPr lang="en-US" sz="16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O software impulsiona a inovação, permitindo o desenvolvimento de novas tecnologias, aplicativos e soluções para diversos desafios da sociedade.</a:t>
            </a:r>
            <a:endParaRPr lang="en-US" sz="160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57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239941" y="795338"/>
            <a:ext cx="6284118" cy="10844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4250"/>
              </a:lnSpc>
            </a:pPr>
            <a:r>
              <a:rPr lang="en-US" sz="3375" b="1" kern="0" spc="-34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Importância do Gerenciamento de Arquivos</a:t>
            </a:r>
            <a:endParaRPr lang="en-US" sz="3375" dirty="0"/>
          </a:p>
        </p:txBody>
      </p:sp>
      <p:sp>
        <p:nvSpPr>
          <p:cNvPr id="4" name="Text 1"/>
          <p:cNvSpPr/>
          <p:nvPr/>
        </p:nvSpPr>
        <p:spPr>
          <a:xfrm>
            <a:off x="5239941" y="2166045"/>
            <a:ext cx="6284118" cy="5726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250"/>
              </a:lnSpc>
            </a:pPr>
            <a:r>
              <a:rPr lang="en-US" sz="15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Um bom gerenciamento de arquivos garante a organização, o acesso rápido e a segurança de seus dados.</a:t>
            </a:r>
            <a:endParaRPr lang="en-US" sz="1500" dirty="0"/>
          </a:p>
        </p:txBody>
      </p:sp>
      <p:sp>
        <p:nvSpPr>
          <p:cNvPr id="5" name="Shape 2"/>
          <p:cNvSpPr/>
          <p:nvPr/>
        </p:nvSpPr>
        <p:spPr>
          <a:xfrm>
            <a:off x="5239941" y="3167956"/>
            <a:ext cx="429319" cy="429319"/>
          </a:xfrm>
          <a:prstGeom prst="roundRect">
            <a:avLst>
              <a:gd name="adj" fmla="val 6668"/>
            </a:avLst>
          </a:prstGeom>
          <a:solidFill>
            <a:srgbClr val="303132"/>
          </a:solidFill>
          <a:ln/>
        </p:spPr>
        <p:txBody>
          <a:bodyPr/>
          <a:lstStyle/>
          <a:p>
            <a:endParaRPr lang="pt-BR" sz="1500"/>
          </a:p>
        </p:txBody>
      </p:sp>
      <p:sp>
        <p:nvSpPr>
          <p:cNvPr id="6" name="Text 3"/>
          <p:cNvSpPr/>
          <p:nvPr/>
        </p:nvSpPr>
        <p:spPr>
          <a:xfrm>
            <a:off x="5404843" y="3252490"/>
            <a:ext cx="99418" cy="2602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042"/>
              </a:lnSpc>
            </a:pPr>
            <a:r>
              <a:rPr lang="en-US" sz="2042" b="1" kern="0" spc="-21" dirty="0">
                <a:solidFill>
                  <a:srgbClr val="E2E6E9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2042" dirty="0"/>
          </a:p>
        </p:txBody>
      </p:sp>
      <p:sp>
        <p:nvSpPr>
          <p:cNvPr id="7" name="Text 4"/>
          <p:cNvSpPr/>
          <p:nvPr/>
        </p:nvSpPr>
        <p:spPr>
          <a:xfrm>
            <a:off x="5860058" y="3167956"/>
            <a:ext cx="2168723" cy="2710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125"/>
              </a:lnSpc>
            </a:pPr>
            <a:r>
              <a:rPr lang="en-US" sz="1667" b="1" kern="0" spc="-17" dirty="0">
                <a:solidFill>
                  <a:srgbClr val="E2E6E9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Produtividade</a:t>
            </a:r>
            <a:endParaRPr lang="en-US" sz="1667" dirty="0"/>
          </a:p>
        </p:txBody>
      </p:sp>
      <p:sp>
        <p:nvSpPr>
          <p:cNvPr id="8" name="Text 5"/>
          <p:cNvSpPr/>
          <p:nvPr/>
        </p:nvSpPr>
        <p:spPr>
          <a:xfrm>
            <a:off x="5860058" y="3553520"/>
            <a:ext cx="2426593" cy="8590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250"/>
              </a:lnSpc>
            </a:pPr>
            <a:r>
              <a:rPr lang="en-US" sz="15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Encontrar arquivos rapidamente aumenta sua produtividade.</a:t>
            </a:r>
            <a:endParaRPr lang="en-US" sz="1500" dirty="0"/>
          </a:p>
        </p:txBody>
      </p:sp>
      <p:sp>
        <p:nvSpPr>
          <p:cNvPr id="9" name="Shape 6"/>
          <p:cNvSpPr/>
          <p:nvPr/>
        </p:nvSpPr>
        <p:spPr>
          <a:xfrm>
            <a:off x="8477449" y="3167956"/>
            <a:ext cx="429319" cy="429319"/>
          </a:xfrm>
          <a:prstGeom prst="roundRect">
            <a:avLst>
              <a:gd name="adj" fmla="val 6668"/>
            </a:avLst>
          </a:prstGeom>
          <a:solidFill>
            <a:srgbClr val="303132"/>
          </a:solidFill>
          <a:ln/>
        </p:spPr>
        <p:txBody>
          <a:bodyPr/>
          <a:lstStyle/>
          <a:p>
            <a:endParaRPr lang="pt-BR" sz="1500"/>
          </a:p>
        </p:txBody>
      </p:sp>
      <p:sp>
        <p:nvSpPr>
          <p:cNvPr id="10" name="Text 7"/>
          <p:cNvSpPr/>
          <p:nvPr/>
        </p:nvSpPr>
        <p:spPr>
          <a:xfrm>
            <a:off x="8616652" y="3252490"/>
            <a:ext cx="150912" cy="2602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042"/>
              </a:lnSpc>
            </a:pPr>
            <a:r>
              <a:rPr lang="en-US" sz="2042" b="1" kern="0" spc="-21" dirty="0">
                <a:solidFill>
                  <a:srgbClr val="E2E6E9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2042" dirty="0"/>
          </a:p>
        </p:txBody>
      </p:sp>
      <p:sp>
        <p:nvSpPr>
          <p:cNvPr id="11" name="Text 8"/>
          <p:cNvSpPr/>
          <p:nvPr/>
        </p:nvSpPr>
        <p:spPr>
          <a:xfrm>
            <a:off x="9097566" y="3167956"/>
            <a:ext cx="2168723" cy="2710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125"/>
              </a:lnSpc>
            </a:pPr>
            <a:r>
              <a:rPr lang="en-US" sz="1667" b="1" kern="0" spc="-17" dirty="0">
                <a:solidFill>
                  <a:srgbClr val="E2E6E9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Proteção de Dados</a:t>
            </a:r>
            <a:endParaRPr lang="en-US" sz="1667" dirty="0"/>
          </a:p>
        </p:txBody>
      </p:sp>
      <p:sp>
        <p:nvSpPr>
          <p:cNvPr id="12" name="Text 9"/>
          <p:cNvSpPr/>
          <p:nvPr/>
        </p:nvSpPr>
        <p:spPr>
          <a:xfrm>
            <a:off x="9097566" y="3553520"/>
            <a:ext cx="2426593" cy="8590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250"/>
              </a:lnSpc>
            </a:pPr>
            <a:r>
              <a:rPr lang="en-US" sz="15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Organizar e fazer backup de seus arquivos protege contra perdas.</a:t>
            </a:r>
            <a:endParaRPr lang="en-US" sz="1500" dirty="0"/>
          </a:p>
        </p:txBody>
      </p:sp>
      <p:sp>
        <p:nvSpPr>
          <p:cNvPr id="13" name="Shape 10"/>
          <p:cNvSpPr/>
          <p:nvPr/>
        </p:nvSpPr>
        <p:spPr>
          <a:xfrm>
            <a:off x="5239941" y="4817964"/>
            <a:ext cx="429319" cy="429319"/>
          </a:xfrm>
          <a:prstGeom prst="roundRect">
            <a:avLst>
              <a:gd name="adj" fmla="val 6668"/>
            </a:avLst>
          </a:prstGeom>
          <a:solidFill>
            <a:srgbClr val="303132"/>
          </a:solidFill>
          <a:ln/>
        </p:spPr>
        <p:txBody>
          <a:bodyPr/>
          <a:lstStyle/>
          <a:p>
            <a:endParaRPr lang="pt-BR" sz="1500"/>
          </a:p>
        </p:txBody>
      </p:sp>
      <p:sp>
        <p:nvSpPr>
          <p:cNvPr id="14" name="Text 11"/>
          <p:cNvSpPr/>
          <p:nvPr/>
        </p:nvSpPr>
        <p:spPr>
          <a:xfrm>
            <a:off x="5378847" y="4902498"/>
            <a:ext cx="151408" cy="2602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042"/>
              </a:lnSpc>
            </a:pPr>
            <a:r>
              <a:rPr lang="en-US" sz="2042" b="1" kern="0" spc="-21" dirty="0">
                <a:solidFill>
                  <a:srgbClr val="E2E6E9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sz="2042" dirty="0"/>
          </a:p>
        </p:txBody>
      </p:sp>
      <p:sp>
        <p:nvSpPr>
          <p:cNvPr id="15" name="Text 12"/>
          <p:cNvSpPr/>
          <p:nvPr/>
        </p:nvSpPr>
        <p:spPr>
          <a:xfrm>
            <a:off x="5860058" y="4817964"/>
            <a:ext cx="2168723" cy="2710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125"/>
              </a:lnSpc>
            </a:pPr>
            <a:r>
              <a:rPr lang="en-US" sz="1667" b="1" kern="0" spc="-17" dirty="0">
                <a:solidFill>
                  <a:srgbClr val="E2E6E9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Colaboração</a:t>
            </a:r>
            <a:endParaRPr lang="en-US" sz="1667" dirty="0"/>
          </a:p>
        </p:txBody>
      </p:sp>
      <p:sp>
        <p:nvSpPr>
          <p:cNvPr id="16" name="Text 13"/>
          <p:cNvSpPr/>
          <p:nvPr/>
        </p:nvSpPr>
        <p:spPr>
          <a:xfrm>
            <a:off x="5860058" y="5203528"/>
            <a:ext cx="2426593" cy="8590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250"/>
              </a:lnSpc>
            </a:pPr>
            <a:r>
              <a:rPr lang="en-US" sz="15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Compartilhar arquivos de forma organizada facilita a colaboração.</a:t>
            </a:r>
            <a:endParaRPr lang="en-US" sz="1500" dirty="0"/>
          </a:p>
        </p:txBody>
      </p:sp>
      <p:sp>
        <p:nvSpPr>
          <p:cNvPr id="17" name="Shape 14"/>
          <p:cNvSpPr/>
          <p:nvPr/>
        </p:nvSpPr>
        <p:spPr>
          <a:xfrm>
            <a:off x="8477449" y="4817964"/>
            <a:ext cx="429319" cy="429319"/>
          </a:xfrm>
          <a:prstGeom prst="roundRect">
            <a:avLst>
              <a:gd name="adj" fmla="val 6668"/>
            </a:avLst>
          </a:prstGeom>
          <a:solidFill>
            <a:srgbClr val="303132"/>
          </a:solidFill>
          <a:ln/>
        </p:spPr>
        <p:txBody>
          <a:bodyPr/>
          <a:lstStyle/>
          <a:p>
            <a:endParaRPr lang="pt-BR" sz="1500"/>
          </a:p>
        </p:txBody>
      </p:sp>
      <p:sp>
        <p:nvSpPr>
          <p:cNvPr id="18" name="Text 15"/>
          <p:cNvSpPr/>
          <p:nvPr/>
        </p:nvSpPr>
        <p:spPr>
          <a:xfrm>
            <a:off x="8603754" y="4902498"/>
            <a:ext cx="176708" cy="2602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042"/>
              </a:lnSpc>
            </a:pPr>
            <a:r>
              <a:rPr lang="en-US" sz="2042" b="1" kern="0" spc="-21" dirty="0">
                <a:solidFill>
                  <a:srgbClr val="E2E6E9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4</a:t>
            </a:r>
            <a:endParaRPr lang="en-US" sz="2042" dirty="0"/>
          </a:p>
        </p:txBody>
      </p:sp>
      <p:sp>
        <p:nvSpPr>
          <p:cNvPr id="19" name="Text 16"/>
          <p:cNvSpPr/>
          <p:nvPr/>
        </p:nvSpPr>
        <p:spPr>
          <a:xfrm>
            <a:off x="9097566" y="4817964"/>
            <a:ext cx="2168723" cy="2710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125"/>
              </a:lnSpc>
            </a:pPr>
            <a:r>
              <a:rPr lang="en-US" sz="1667" b="1" kern="0" spc="-17" dirty="0">
                <a:solidFill>
                  <a:srgbClr val="E2E6E9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Eficiência</a:t>
            </a:r>
            <a:endParaRPr lang="en-US" sz="1667" dirty="0"/>
          </a:p>
        </p:txBody>
      </p:sp>
      <p:sp>
        <p:nvSpPr>
          <p:cNvPr id="20" name="Text 17"/>
          <p:cNvSpPr/>
          <p:nvPr/>
        </p:nvSpPr>
        <p:spPr>
          <a:xfrm>
            <a:off x="9097566" y="5203528"/>
            <a:ext cx="2426593" cy="8590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250"/>
              </a:lnSpc>
            </a:pPr>
            <a:r>
              <a:rPr lang="en-US" sz="15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Gerenciar arquivos de forma eficaz economiza tempo e esforço.</a:t>
            </a:r>
            <a:endParaRPr lang="en-US" sz="15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12836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4572000" cy="68580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292031" y="792758"/>
            <a:ext cx="5553869" cy="60503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4765"/>
              </a:lnSpc>
            </a:pPr>
            <a:r>
              <a:rPr lang="en-US" sz="3812" dirty="0">
                <a:solidFill>
                  <a:schemeClr val="bg1"/>
                </a:solidFill>
              </a:rPr>
              <a:t>A </a:t>
            </a:r>
            <a:r>
              <a:rPr lang="en-US" sz="3812" dirty="0" err="1">
                <a:solidFill>
                  <a:schemeClr val="bg1"/>
                </a:solidFill>
              </a:rPr>
              <a:t>evolução</a:t>
            </a:r>
            <a:r>
              <a:rPr lang="en-US" sz="3812" dirty="0">
                <a:solidFill>
                  <a:schemeClr val="bg1"/>
                </a:solidFill>
              </a:rPr>
              <a:t> da </a:t>
            </a:r>
            <a:r>
              <a:rPr lang="en-US" sz="3812" dirty="0" err="1">
                <a:solidFill>
                  <a:schemeClr val="bg1"/>
                </a:solidFill>
              </a:rPr>
              <a:t>calculadora</a:t>
            </a:r>
            <a:endParaRPr lang="en-US" sz="3812" dirty="0">
              <a:solidFill>
                <a:schemeClr val="bg1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C884C19-C196-C6F7-5241-264EBB6AB4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0" t="4104" r="3486" b="8580"/>
          <a:stretch/>
        </p:blipFill>
        <p:spPr bwMode="auto">
          <a:xfrm>
            <a:off x="1017038" y="312949"/>
            <a:ext cx="9657182" cy="6232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9832" y="1599903"/>
            <a:ext cx="7601644" cy="584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583"/>
              </a:lnSpc>
            </a:pPr>
            <a:r>
              <a:rPr lang="en-US" sz="3667" b="1" kern="0" spc="-37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Estrutura de Pastas e Diretórios</a:t>
            </a:r>
            <a:endParaRPr lang="en-US" sz="3667" dirty="0"/>
          </a:p>
        </p:txBody>
      </p:sp>
      <p:sp>
        <p:nvSpPr>
          <p:cNvPr id="3" name="Text 1"/>
          <p:cNvSpPr/>
          <p:nvPr/>
        </p:nvSpPr>
        <p:spPr>
          <a:xfrm>
            <a:off x="719832" y="2595662"/>
            <a:ext cx="10752336" cy="6169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417"/>
              </a:lnSpc>
            </a:pPr>
            <a:r>
              <a:rPr lang="en-US" sz="1583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 estrutura de pastas e diretórios organiza seus arquivos em uma hierarquia, similar a uma árvore, com pastas como ramos e arquivos como folhas.</a:t>
            </a:r>
            <a:endParaRPr lang="en-US" sz="1583" dirty="0"/>
          </a:p>
        </p:txBody>
      </p:sp>
      <p:sp>
        <p:nvSpPr>
          <p:cNvPr id="4" name="Text 2"/>
          <p:cNvSpPr/>
          <p:nvPr/>
        </p:nvSpPr>
        <p:spPr>
          <a:xfrm>
            <a:off x="719832" y="3649663"/>
            <a:ext cx="2337395" cy="2921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b="1" kern="0" spc="-18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Pastas</a:t>
            </a:r>
            <a:endParaRPr lang="en-US" sz="1833" dirty="0"/>
          </a:p>
        </p:txBody>
      </p:sp>
      <p:sp>
        <p:nvSpPr>
          <p:cNvPr id="5" name="Text 3"/>
          <p:cNvSpPr/>
          <p:nvPr/>
        </p:nvSpPr>
        <p:spPr>
          <a:xfrm>
            <a:off x="719832" y="4147543"/>
            <a:ext cx="3249117" cy="9254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417"/>
              </a:lnSpc>
            </a:pPr>
            <a:r>
              <a:rPr lang="en-US" sz="1583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Pastas são como containers que armazenam seus arquivos e outras pastas.</a:t>
            </a:r>
            <a:endParaRPr lang="en-US" sz="1583" dirty="0"/>
          </a:p>
        </p:txBody>
      </p:sp>
      <p:sp>
        <p:nvSpPr>
          <p:cNvPr id="6" name="Text 4"/>
          <p:cNvSpPr/>
          <p:nvPr/>
        </p:nvSpPr>
        <p:spPr>
          <a:xfrm>
            <a:off x="4477147" y="3649663"/>
            <a:ext cx="2337395" cy="2921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b="1" kern="0" spc="-18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Diretórios</a:t>
            </a:r>
            <a:endParaRPr lang="en-US" sz="1833" dirty="0"/>
          </a:p>
        </p:txBody>
      </p:sp>
      <p:sp>
        <p:nvSpPr>
          <p:cNvPr id="7" name="Text 5"/>
          <p:cNvSpPr/>
          <p:nvPr/>
        </p:nvSpPr>
        <p:spPr>
          <a:xfrm>
            <a:off x="4477147" y="4147543"/>
            <a:ext cx="3249117" cy="6169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417"/>
              </a:lnSpc>
            </a:pPr>
            <a:r>
              <a:rPr lang="en-US" sz="1583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Diretórios representam o caminho para acessar um arquivo ou pasta.</a:t>
            </a:r>
            <a:endParaRPr lang="en-US" sz="1583" dirty="0"/>
          </a:p>
        </p:txBody>
      </p:sp>
      <p:sp>
        <p:nvSpPr>
          <p:cNvPr id="8" name="Text 6"/>
          <p:cNvSpPr/>
          <p:nvPr/>
        </p:nvSpPr>
        <p:spPr>
          <a:xfrm>
            <a:off x="8234462" y="3649663"/>
            <a:ext cx="2337395" cy="2921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b="1" kern="0" spc="-18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Hierarquia</a:t>
            </a:r>
            <a:endParaRPr lang="en-US" sz="1833" dirty="0"/>
          </a:p>
        </p:txBody>
      </p:sp>
      <p:sp>
        <p:nvSpPr>
          <p:cNvPr id="9" name="Text 7"/>
          <p:cNvSpPr/>
          <p:nvPr/>
        </p:nvSpPr>
        <p:spPr>
          <a:xfrm>
            <a:off x="8234462" y="4147543"/>
            <a:ext cx="3249117" cy="6169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417"/>
              </a:lnSpc>
            </a:pPr>
            <a:r>
              <a:rPr lang="en-US" sz="1583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 organização em níveis permite encontrar arquivos com facilidade.</a:t>
            </a:r>
            <a:endParaRPr lang="en-US" sz="1583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0" y="0"/>
            <a:ext cx="457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87971" y="463551"/>
            <a:ext cx="6444059" cy="9544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750"/>
              </a:lnSpc>
            </a:pPr>
            <a:r>
              <a:rPr lang="en-US" sz="3000" b="1" kern="0" spc="-3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Criação, Renomeação e Exclusão de Arquivos</a:t>
            </a:r>
            <a:endParaRPr lang="en-US" sz="3000" dirty="0"/>
          </a:p>
        </p:txBody>
      </p:sp>
      <p:sp>
        <p:nvSpPr>
          <p:cNvPr id="4" name="Text 1"/>
          <p:cNvSpPr/>
          <p:nvPr/>
        </p:nvSpPr>
        <p:spPr>
          <a:xfrm>
            <a:off x="587971" y="1669951"/>
            <a:ext cx="6444059" cy="5038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958"/>
              </a:lnSpc>
            </a:pPr>
            <a:r>
              <a:rPr lang="en-US" sz="1292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O gerenciador de arquivos permite criar, renomear e excluir arquivos e pastas de forma simples e intuitiva.</a:t>
            </a:r>
            <a:endParaRPr lang="en-US" sz="1292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970" y="2362696"/>
            <a:ext cx="839887" cy="1343918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679774" y="2530674"/>
            <a:ext cx="1908969" cy="23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75"/>
              </a:lnSpc>
            </a:pPr>
            <a:r>
              <a:rPr lang="en-US" sz="1500" b="1" kern="0" spc="-15" dirty="0">
                <a:solidFill>
                  <a:srgbClr val="E2E6E9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Criação</a:t>
            </a:r>
            <a:endParaRPr lang="en-US" sz="1500" dirty="0"/>
          </a:p>
        </p:txBody>
      </p:sp>
      <p:sp>
        <p:nvSpPr>
          <p:cNvPr id="7" name="Text 3"/>
          <p:cNvSpPr/>
          <p:nvPr/>
        </p:nvSpPr>
        <p:spPr>
          <a:xfrm>
            <a:off x="1679773" y="2870002"/>
            <a:ext cx="5352257" cy="2519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958"/>
              </a:lnSpc>
            </a:pPr>
            <a:r>
              <a:rPr lang="en-US" sz="1292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Criar novos arquivos e pastas para organizar seus dados.</a:t>
            </a:r>
            <a:endParaRPr lang="en-US" sz="1292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970" y="3706614"/>
            <a:ext cx="839887" cy="1343918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1679774" y="3874592"/>
            <a:ext cx="1908969" cy="23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75"/>
              </a:lnSpc>
            </a:pPr>
            <a:r>
              <a:rPr lang="en-US" sz="1500" b="1" kern="0" spc="-15" dirty="0">
                <a:solidFill>
                  <a:srgbClr val="E2E6E9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Renomeação</a:t>
            </a:r>
            <a:endParaRPr lang="en-US" sz="1500" dirty="0"/>
          </a:p>
        </p:txBody>
      </p:sp>
      <p:sp>
        <p:nvSpPr>
          <p:cNvPr id="10" name="Text 5"/>
          <p:cNvSpPr/>
          <p:nvPr/>
        </p:nvSpPr>
        <p:spPr>
          <a:xfrm>
            <a:off x="1679773" y="4213919"/>
            <a:ext cx="5352257" cy="2519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958"/>
              </a:lnSpc>
            </a:pPr>
            <a:r>
              <a:rPr lang="en-US" sz="1292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Mudar o nome de arquivos e pastas para melhor identificação.</a:t>
            </a:r>
            <a:endParaRPr lang="en-US" sz="1292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7970" y="5050532"/>
            <a:ext cx="839887" cy="1343918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1679774" y="5218510"/>
            <a:ext cx="1908969" cy="23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75"/>
              </a:lnSpc>
            </a:pPr>
            <a:r>
              <a:rPr lang="en-US" sz="1500" b="1" kern="0" spc="-15" dirty="0">
                <a:solidFill>
                  <a:srgbClr val="E2E6E9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Exclusão</a:t>
            </a:r>
            <a:endParaRPr lang="en-US" sz="1500" dirty="0"/>
          </a:p>
        </p:txBody>
      </p:sp>
      <p:sp>
        <p:nvSpPr>
          <p:cNvPr id="13" name="Text 7"/>
          <p:cNvSpPr/>
          <p:nvPr/>
        </p:nvSpPr>
        <p:spPr>
          <a:xfrm>
            <a:off x="1679773" y="5557837"/>
            <a:ext cx="5352257" cy="2519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958"/>
              </a:lnSpc>
            </a:pPr>
            <a:r>
              <a:rPr lang="en-US" sz="1292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Remover arquivos e pastas que não são mais necessários.</a:t>
            </a:r>
            <a:endParaRPr lang="en-US" sz="1292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254982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3879" y="3111401"/>
            <a:ext cx="8422680" cy="5795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541"/>
              </a:lnSpc>
            </a:pPr>
            <a:r>
              <a:rPr lang="en-US" sz="3625" b="1" kern="0" spc="-37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Cópia e Movimentação de Arquivos</a:t>
            </a:r>
            <a:endParaRPr lang="en-US" sz="3625" dirty="0"/>
          </a:p>
        </p:txBody>
      </p:sp>
      <p:sp>
        <p:nvSpPr>
          <p:cNvPr id="4" name="Text 1"/>
          <p:cNvSpPr/>
          <p:nvPr/>
        </p:nvSpPr>
        <p:spPr>
          <a:xfrm>
            <a:off x="713879" y="3996830"/>
            <a:ext cx="10764243" cy="3059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583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Você pode copiar ou mover arquivos entre pastas e dispositivos com facilidade, preservando ou transferindo seus dados.</a:t>
            </a:r>
            <a:endParaRPr lang="en-US" sz="1583" dirty="0"/>
          </a:p>
        </p:txBody>
      </p:sp>
      <p:sp>
        <p:nvSpPr>
          <p:cNvPr id="5" name="Shape 2"/>
          <p:cNvSpPr/>
          <p:nvPr/>
        </p:nvSpPr>
        <p:spPr>
          <a:xfrm>
            <a:off x="713879" y="4532214"/>
            <a:ext cx="10764243" cy="1764109"/>
          </a:xfrm>
          <a:prstGeom prst="roundRect">
            <a:avLst>
              <a:gd name="adj" fmla="val 1735"/>
            </a:avLst>
          </a:prstGeom>
          <a:noFill/>
          <a:ln w="15240">
            <a:solidFill>
              <a:srgbClr val="FFFFFF">
                <a:alpha val="24000"/>
              </a:srgbClr>
            </a:solidFill>
            <a:prstDash val="solid"/>
          </a:ln>
        </p:spPr>
        <p:txBody>
          <a:bodyPr/>
          <a:lstStyle/>
          <a:p>
            <a:endParaRPr lang="pt-BR" sz="1500"/>
          </a:p>
        </p:txBody>
      </p:sp>
      <p:sp>
        <p:nvSpPr>
          <p:cNvPr id="6" name="Shape 3"/>
          <p:cNvSpPr/>
          <p:nvPr/>
        </p:nvSpPr>
        <p:spPr>
          <a:xfrm>
            <a:off x="726579" y="4544913"/>
            <a:ext cx="10738843" cy="86935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pt-BR" sz="1500"/>
          </a:p>
        </p:txBody>
      </p:sp>
      <p:sp>
        <p:nvSpPr>
          <p:cNvPr id="7" name="Text 4"/>
          <p:cNvSpPr/>
          <p:nvPr/>
        </p:nvSpPr>
        <p:spPr>
          <a:xfrm>
            <a:off x="930473" y="4673600"/>
            <a:ext cx="4958457" cy="3059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583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Copiar</a:t>
            </a:r>
            <a:endParaRPr lang="en-US" sz="1583" dirty="0"/>
          </a:p>
        </p:txBody>
      </p:sp>
      <p:sp>
        <p:nvSpPr>
          <p:cNvPr id="8" name="Text 5"/>
          <p:cNvSpPr/>
          <p:nvPr/>
        </p:nvSpPr>
        <p:spPr>
          <a:xfrm>
            <a:off x="6303069" y="4673600"/>
            <a:ext cx="4958457" cy="6119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583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Cria uma cópia do arquivo em um novo local, mantendo o original.</a:t>
            </a:r>
            <a:endParaRPr lang="en-US" sz="1583" dirty="0"/>
          </a:p>
        </p:txBody>
      </p:sp>
      <p:sp>
        <p:nvSpPr>
          <p:cNvPr id="9" name="Shape 6"/>
          <p:cNvSpPr/>
          <p:nvPr/>
        </p:nvSpPr>
        <p:spPr>
          <a:xfrm>
            <a:off x="726579" y="5414268"/>
            <a:ext cx="10738843" cy="869355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pt-BR" sz="1500"/>
          </a:p>
        </p:txBody>
      </p:sp>
      <p:sp>
        <p:nvSpPr>
          <p:cNvPr id="10" name="Text 7"/>
          <p:cNvSpPr/>
          <p:nvPr/>
        </p:nvSpPr>
        <p:spPr>
          <a:xfrm>
            <a:off x="930473" y="5542955"/>
            <a:ext cx="4958457" cy="3059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583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Mover</a:t>
            </a:r>
            <a:endParaRPr lang="en-US" sz="1583" dirty="0"/>
          </a:p>
        </p:txBody>
      </p:sp>
      <p:sp>
        <p:nvSpPr>
          <p:cNvPr id="11" name="Text 8"/>
          <p:cNvSpPr/>
          <p:nvPr/>
        </p:nvSpPr>
        <p:spPr>
          <a:xfrm>
            <a:off x="6303069" y="5542955"/>
            <a:ext cx="4958457" cy="6119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583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Transfere o arquivo para um novo local, removendo-o do local original.</a:t>
            </a:r>
            <a:endParaRPr lang="en-US" sz="1583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0" y="0"/>
            <a:ext cx="457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51173" y="650875"/>
            <a:ext cx="6317655" cy="10570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4125"/>
              </a:lnSpc>
            </a:pPr>
            <a:r>
              <a:rPr lang="en-US" sz="3292" b="1" kern="0" spc="-33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Pesquisa e Localização de Arquivos</a:t>
            </a:r>
            <a:endParaRPr lang="en-US" sz="3292" dirty="0"/>
          </a:p>
        </p:txBody>
      </p:sp>
      <p:sp>
        <p:nvSpPr>
          <p:cNvPr id="4" name="Text 1"/>
          <p:cNvSpPr/>
          <p:nvPr/>
        </p:nvSpPr>
        <p:spPr>
          <a:xfrm>
            <a:off x="651173" y="1986955"/>
            <a:ext cx="6317655" cy="5580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167"/>
              </a:lnSpc>
            </a:pPr>
            <a:r>
              <a:rPr lang="en-US" sz="1458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 função de pesquisa permite encontrar arquivos rapidamente, usando palavras-chave ou filtros para localizar o que você precisa.</a:t>
            </a:r>
            <a:endParaRPr lang="en-US" sz="1458" dirty="0"/>
          </a:p>
        </p:txBody>
      </p:sp>
      <p:sp>
        <p:nvSpPr>
          <p:cNvPr id="5" name="Shape 2"/>
          <p:cNvSpPr/>
          <p:nvPr/>
        </p:nvSpPr>
        <p:spPr>
          <a:xfrm>
            <a:off x="917476" y="2754214"/>
            <a:ext cx="25400" cy="3452813"/>
          </a:xfrm>
          <a:prstGeom prst="roundRect">
            <a:avLst>
              <a:gd name="adj" fmla="val 109874"/>
            </a:avLst>
          </a:prstGeom>
          <a:solidFill>
            <a:srgbClr val="494A4B"/>
          </a:solidFill>
          <a:ln/>
        </p:spPr>
        <p:txBody>
          <a:bodyPr/>
          <a:lstStyle/>
          <a:p>
            <a:endParaRPr lang="pt-BR" sz="1500"/>
          </a:p>
        </p:txBody>
      </p:sp>
      <p:sp>
        <p:nvSpPr>
          <p:cNvPr id="6" name="Shape 3"/>
          <p:cNvSpPr/>
          <p:nvPr/>
        </p:nvSpPr>
        <p:spPr>
          <a:xfrm>
            <a:off x="1114078" y="3160018"/>
            <a:ext cx="651173" cy="25400"/>
          </a:xfrm>
          <a:prstGeom prst="roundRect">
            <a:avLst>
              <a:gd name="adj" fmla="val 109874"/>
            </a:avLst>
          </a:prstGeom>
          <a:solidFill>
            <a:srgbClr val="494A4B"/>
          </a:solidFill>
          <a:ln/>
        </p:spPr>
        <p:txBody>
          <a:bodyPr/>
          <a:lstStyle/>
          <a:p>
            <a:endParaRPr lang="pt-BR" sz="1500"/>
          </a:p>
        </p:txBody>
      </p:sp>
      <p:sp>
        <p:nvSpPr>
          <p:cNvPr id="7" name="Shape 4"/>
          <p:cNvSpPr/>
          <p:nvPr/>
        </p:nvSpPr>
        <p:spPr>
          <a:xfrm>
            <a:off x="720875" y="2963466"/>
            <a:ext cx="418604" cy="418604"/>
          </a:xfrm>
          <a:prstGeom prst="roundRect">
            <a:avLst>
              <a:gd name="adj" fmla="val 6667"/>
            </a:avLst>
          </a:prstGeom>
          <a:solidFill>
            <a:srgbClr val="303132"/>
          </a:solidFill>
          <a:ln/>
        </p:spPr>
        <p:txBody>
          <a:bodyPr/>
          <a:lstStyle/>
          <a:p>
            <a:endParaRPr lang="pt-BR" sz="1500"/>
          </a:p>
        </p:txBody>
      </p:sp>
      <p:sp>
        <p:nvSpPr>
          <p:cNvPr id="8" name="Text 5"/>
          <p:cNvSpPr/>
          <p:nvPr/>
        </p:nvSpPr>
        <p:spPr>
          <a:xfrm>
            <a:off x="881707" y="3045917"/>
            <a:ext cx="96937" cy="253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1958"/>
              </a:lnSpc>
            </a:pPr>
            <a:r>
              <a:rPr lang="en-US" sz="1958" b="1" kern="0" spc="-20" dirty="0">
                <a:solidFill>
                  <a:srgbClr val="E2E6E9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1958" dirty="0"/>
          </a:p>
        </p:txBody>
      </p:sp>
      <p:sp>
        <p:nvSpPr>
          <p:cNvPr id="9" name="Text 6"/>
          <p:cNvSpPr/>
          <p:nvPr/>
        </p:nvSpPr>
        <p:spPr>
          <a:xfrm>
            <a:off x="1953419" y="2940249"/>
            <a:ext cx="2114253" cy="2642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42"/>
              </a:lnSpc>
            </a:pPr>
            <a:r>
              <a:rPr lang="en-US" sz="1625" b="1" kern="0" spc="-17" dirty="0">
                <a:solidFill>
                  <a:srgbClr val="E2E6E9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Busca Simples</a:t>
            </a:r>
            <a:endParaRPr lang="en-US" sz="1625" dirty="0"/>
          </a:p>
        </p:txBody>
      </p:sp>
      <p:sp>
        <p:nvSpPr>
          <p:cNvPr id="10" name="Text 7"/>
          <p:cNvSpPr/>
          <p:nvPr/>
        </p:nvSpPr>
        <p:spPr>
          <a:xfrm>
            <a:off x="1953419" y="3316089"/>
            <a:ext cx="5015408" cy="2790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167"/>
              </a:lnSpc>
            </a:pPr>
            <a:r>
              <a:rPr lang="en-US" sz="1458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Pesquisar por nome de arquivo ou parte do conteúdo.</a:t>
            </a:r>
            <a:endParaRPr lang="en-US" sz="1458" dirty="0"/>
          </a:p>
        </p:txBody>
      </p:sp>
      <p:sp>
        <p:nvSpPr>
          <p:cNvPr id="11" name="Shape 8"/>
          <p:cNvSpPr/>
          <p:nvPr/>
        </p:nvSpPr>
        <p:spPr>
          <a:xfrm>
            <a:off x="1114078" y="4372968"/>
            <a:ext cx="651173" cy="25400"/>
          </a:xfrm>
          <a:prstGeom prst="roundRect">
            <a:avLst>
              <a:gd name="adj" fmla="val 109874"/>
            </a:avLst>
          </a:prstGeom>
          <a:solidFill>
            <a:srgbClr val="494A4B"/>
          </a:solidFill>
          <a:ln/>
        </p:spPr>
        <p:txBody>
          <a:bodyPr/>
          <a:lstStyle/>
          <a:p>
            <a:endParaRPr lang="pt-BR" sz="1500"/>
          </a:p>
        </p:txBody>
      </p:sp>
      <p:sp>
        <p:nvSpPr>
          <p:cNvPr id="12" name="Shape 9"/>
          <p:cNvSpPr/>
          <p:nvPr/>
        </p:nvSpPr>
        <p:spPr>
          <a:xfrm>
            <a:off x="720875" y="4176416"/>
            <a:ext cx="418604" cy="418604"/>
          </a:xfrm>
          <a:prstGeom prst="roundRect">
            <a:avLst>
              <a:gd name="adj" fmla="val 6667"/>
            </a:avLst>
          </a:prstGeom>
          <a:solidFill>
            <a:srgbClr val="303132"/>
          </a:solidFill>
          <a:ln/>
        </p:spPr>
        <p:txBody>
          <a:bodyPr/>
          <a:lstStyle/>
          <a:p>
            <a:endParaRPr lang="pt-BR" sz="1500"/>
          </a:p>
        </p:txBody>
      </p:sp>
      <p:sp>
        <p:nvSpPr>
          <p:cNvPr id="13" name="Text 10"/>
          <p:cNvSpPr/>
          <p:nvPr/>
        </p:nvSpPr>
        <p:spPr>
          <a:xfrm>
            <a:off x="856605" y="4258866"/>
            <a:ext cx="147142" cy="253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1958"/>
              </a:lnSpc>
            </a:pPr>
            <a:r>
              <a:rPr lang="en-US" sz="1958" b="1" kern="0" spc="-20" dirty="0">
                <a:solidFill>
                  <a:srgbClr val="E2E6E9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1958" dirty="0"/>
          </a:p>
        </p:txBody>
      </p:sp>
      <p:sp>
        <p:nvSpPr>
          <p:cNvPr id="14" name="Text 11"/>
          <p:cNvSpPr/>
          <p:nvPr/>
        </p:nvSpPr>
        <p:spPr>
          <a:xfrm>
            <a:off x="1953419" y="4153198"/>
            <a:ext cx="2114253" cy="2642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42"/>
              </a:lnSpc>
            </a:pPr>
            <a:r>
              <a:rPr lang="en-US" sz="1625" b="1" kern="0" spc="-17" dirty="0">
                <a:solidFill>
                  <a:srgbClr val="E2E6E9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Filtros Avançados</a:t>
            </a:r>
            <a:endParaRPr lang="en-US" sz="1625" dirty="0"/>
          </a:p>
        </p:txBody>
      </p:sp>
      <p:sp>
        <p:nvSpPr>
          <p:cNvPr id="15" name="Text 12"/>
          <p:cNvSpPr/>
          <p:nvPr/>
        </p:nvSpPr>
        <p:spPr>
          <a:xfrm>
            <a:off x="1953419" y="4529039"/>
            <a:ext cx="5015408" cy="2790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167"/>
              </a:lnSpc>
            </a:pPr>
            <a:r>
              <a:rPr lang="en-US" sz="1458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Filtrar por tipo de arquivo, data de modificação, tamanho, etc.</a:t>
            </a:r>
            <a:endParaRPr lang="en-US" sz="1458" dirty="0"/>
          </a:p>
        </p:txBody>
      </p:sp>
      <p:sp>
        <p:nvSpPr>
          <p:cNvPr id="16" name="Shape 13"/>
          <p:cNvSpPr/>
          <p:nvPr/>
        </p:nvSpPr>
        <p:spPr>
          <a:xfrm>
            <a:off x="1114078" y="5585917"/>
            <a:ext cx="651173" cy="25400"/>
          </a:xfrm>
          <a:prstGeom prst="roundRect">
            <a:avLst>
              <a:gd name="adj" fmla="val 109874"/>
            </a:avLst>
          </a:prstGeom>
          <a:solidFill>
            <a:srgbClr val="494A4B"/>
          </a:solidFill>
          <a:ln/>
        </p:spPr>
        <p:txBody>
          <a:bodyPr/>
          <a:lstStyle/>
          <a:p>
            <a:endParaRPr lang="pt-BR" sz="1500"/>
          </a:p>
        </p:txBody>
      </p:sp>
      <p:sp>
        <p:nvSpPr>
          <p:cNvPr id="17" name="Shape 14"/>
          <p:cNvSpPr/>
          <p:nvPr/>
        </p:nvSpPr>
        <p:spPr>
          <a:xfrm>
            <a:off x="720875" y="5389365"/>
            <a:ext cx="418604" cy="418604"/>
          </a:xfrm>
          <a:prstGeom prst="roundRect">
            <a:avLst>
              <a:gd name="adj" fmla="val 6667"/>
            </a:avLst>
          </a:prstGeom>
          <a:solidFill>
            <a:srgbClr val="303132"/>
          </a:solidFill>
          <a:ln/>
        </p:spPr>
        <p:txBody>
          <a:bodyPr/>
          <a:lstStyle/>
          <a:p>
            <a:endParaRPr lang="pt-BR" sz="1500"/>
          </a:p>
        </p:txBody>
      </p:sp>
      <p:sp>
        <p:nvSpPr>
          <p:cNvPr id="18" name="Text 15"/>
          <p:cNvSpPr/>
          <p:nvPr/>
        </p:nvSpPr>
        <p:spPr>
          <a:xfrm>
            <a:off x="856308" y="5471815"/>
            <a:ext cx="147638" cy="253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1958"/>
              </a:lnSpc>
            </a:pPr>
            <a:r>
              <a:rPr lang="en-US" sz="1958" b="1" kern="0" spc="-20" dirty="0">
                <a:solidFill>
                  <a:srgbClr val="E2E6E9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sz="1958" dirty="0"/>
          </a:p>
        </p:txBody>
      </p:sp>
      <p:sp>
        <p:nvSpPr>
          <p:cNvPr id="19" name="Text 16"/>
          <p:cNvSpPr/>
          <p:nvPr/>
        </p:nvSpPr>
        <p:spPr>
          <a:xfrm>
            <a:off x="1953419" y="5366147"/>
            <a:ext cx="2425303" cy="2642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42"/>
              </a:lnSpc>
            </a:pPr>
            <a:r>
              <a:rPr lang="en-US" sz="1625" b="1" kern="0" spc="-17" dirty="0">
                <a:solidFill>
                  <a:srgbClr val="E2E6E9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Localização Específica</a:t>
            </a:r>
            <a:endParaRPr lang="en-US" sz="1625" dirty="0"/>
          </a:p>
        </p:txBody>
      </p:sp>
      <p:sp>
        <p:nvSpPr>
          <p:cNvPr id="20" name="Text 17"/>
          <p:cNvSpPr/>
          <p:nvPr/>
        </p:nvSpPr>
        <p:spPr>
          <a:xfrm>
            <a:off x="1953419" y="5741988"/>
            <a:ext cx="5015408" cy="2790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167"/>
              </a:lnSpc>
            </a:pPr>
            <a:r>
              <a:rPr lang="en-US" sz="1458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Pesquisar em pastas específicas, excluindo outras.</a:t>
            </a:r>
            <a:endParaRPr lang="en-US" sz="1458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57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263654" y="545009"/>
            <a:ext cx="6236693" cy="16841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4416"/>
              </a:lnSpc>
            </a:pPr>
            <a:r>
              <a:rPr lang="en-US" sz="3500" b="1" kern="0" spc="-35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Compactação e Descompactação de Arquivos</a:t>
            </a:r>
            <a:endParaRPr lang="en-US" sz="3500" dirty="0"/>
          </a:p>
        </p:txBody>
      </p:sp>
      <p:sp>
        <p:nvSpPr>
          <p:cNvPr id="4" name="Text 1"/>
          <p:cNvSpPr/>
          <p:nvPr/>
        </p:nvSpPr>
        <p:spPr>
          <a:xfrm>
            <a:off x="5263654" y="2525514"/>
            <a:ext cx="6236693" cy="5929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33"/>
              </a:lnSpc>
            </a:pPr>
            <a:r>
              <a:rPr lang="en-US" sz="1542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Compactar arquivos reduz seu tamanho, facilitando o compartilhamento e o armazenamento.</a:t>
            </a:r>
            <a:endParaRPr lang="en-US" sz="1542" dirty="0"/>
          </a:p>
        </p:txBody>
      </p:sp>
      <p:sp>
        <p:nvSpPr>
          <p:cNvPr id="5" name="Shape 2"/>
          <p:cNvSpPr/>
          <p:nvPr/>
        </p:nvSpPr>
        <p:spPr>
          <a:xfrm>
            <a:off x="5263654" y="3340695"/>
            <a:ext cx="3019623" cy="1683842"/>
          </a:xfrm>
          <a:prstGeom prst="roundRect">
            <a:avLst>
              <a:gd name="adj" fmla="val 1761"/>
            </a:avLst>
          </a:prstGeom>
          <a:solidFill>
            <a:srgbClr val="303132"/>
          </a:solidFill>
          <a:ln/>
        </p:spPr>
        <p:txBody>
          <a:bodyPr/>
          <a:lstStyle/>
          <a:p>
            <a:endParaRPr lang="pt-BR" sz="1500"/>
          </a:p>
        </p:txBody>
      </p:sp>
      <p:sp>
        <p:nvSpPr>
          <p:cNvPr id="6" name="Text 3"/>
          <p:cNvSpPr/>
          <p:nvPr/>
        </p:nvSpPr>
        <p:spPr>
          <a:xfrm>
            <a:off x="5461199" y="3538241"/>
            <a:ext cx="2245916" cy="2807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08"/>
              </a:lnSpc>
            </a:pPr>
            <a:r>
              <a:rPr lang="en-US" sz="1750" b="1" kern="0" spc="-17" dirty="0">
                <a:solidFill>
                  <a:srgbClr val="E2E6E9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Compactação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461199" y="3937595"/>
            <a:ext cx="2624534" cy="8893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33"/>
              </a:lnSpc>
            </a:pPr>
            <a:r>
              <a:rPr lang="en-US" sz="1542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Diminui o tamanho do arquivo, economizando espaço em disco.</a:t>
            </a:r>
            <a:endParaRPr lang="en-US" sz="1542" dirty="0"/>
          </a:p>
        </p:txBody>
      </p:sp>
      <p:sp>
        <p:nvSpPr>
          <p:cNvPr id="8" name="Shape 5"/>
          <p:cNvSpPr/>
          <p:nvPr/>
        </p:nvSpPr>
        <p:spPr>
          <a:xfrm>
            <a:off x="8480822" y="3340695"/>
            <a:ext cx="3019623" cy="1683842"/>
          </a:xfrm>
          <a:prstGeom prst="roundRect">
            <a:avLst>
              <a:gd name="adj" fmla="val 1761"/>
            </a:avLst>
          </a:prstGeom>
          <a:solidFill>
            <a:srgbClr val="303132"/>
          </a:solidFill>
          <a:ln/>
        </p:spPr>
        <p:txBody>
          <a:bodyPr/>
          <a:lstStyle/>
          <a:p>
            <a:endParaRPr lang="pt-BR" sz="1500"/>
          </a:p>
        </p:txBody>
      </p:sp>
      <p:sp>
        <p:nvSpPr>
          <p:cNvPr id="9" name="Text 6"/>
          <p:cNvSpPr/>
          <p:nvPr/>
        </p:nvSpPr>
        <p:spPr>
          <a:xfrm>
            <a:off x="8678367" y="3538241"/>
            <a:ext cx="2245916" cy="2807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08"/>
              </a:lnSpc>
            </a:pPr>
            <a:r>
              <a:rPr lang="en-US" sz="1750" b="1" kern="0" spc="-17" dirty="0">
                <a:solidFill>
                  <a:srgbClr val="E2E6E9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Descompactação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8678367" y="3937595"/>
            <a:ext cx="2624534" cy="8893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33"/>
              </a:lnSpc>
            </a:pPr>
            <a:r>
              <a:rPr lang="en-US" sz="1542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Restaura o arquivo para seu tamanho original, permitindo o uso.</a:t>
            </a:r>
            <a:endParaRPr lang="en-US" sz="1542" dirty="0"/>
          </a:p>
        </p:txBody>
      </p:sp>
      <p:sp>
        <p:nvSpPr>
          <p:cNvPr id="11" name="Shape 8"/>
          <p:cNvSpPr/>
          <p:nvPr/>
        </p:nvSpPr>
        <p:spPr>
          <a:xfrm>
            <a:off x="5263654" y="5222081"/>
            <a:ext cx="6236693" cy="1090910"/>
          </a:xfrm>
          <a:prstGeom prst="roundRect">
            <a:avLst>
              <a:gd name="adj" fmla="val 2718"/>
            </a:avLst>
          </a:prstGeom>
          <a:solidFill>
            <a:srgbClr val="303132"/>
          </a:solidFill>
          <a:ln/>
        </p:spPr>
        <p:txBody>
          <a:bodyPr/>
          <a:lstStyle/>
          <a:p>
            <a:endParaRPr lang="pt-BR" sz="1500"/>
          </a:p>
        </p:txBody>
      </p:sp>
      <p:sp>
        <p:nvSpPr>
          <p:cNvPr id="12" name="Text 9"/>
          <p:cNvSpPr/>
          <p:nvPr/>
        </p:nvSpPr>
        <p:spPr>
          <a:xfrm>
            <a:off x="5461199" y="5419626"/>
            <a:ext cx="2245916" cy="2807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08"/>
              </a:lnSpc>
            </a:pPr>
            <a:r>
              <a:rPr lang="en-US" sz="1750" b="1" kern="0" spc="-17" dirty="0">
                <a:solidFill>
                  <a:srgbClr val="E2E6E9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Formatos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5461199" y="5818982"/>
            <a:ext cx="5841603" cy="2964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33"/>
              </a:lnSpc>
            </a:pPr>
            <a:r>
              <a:rPr lang="en-US" sz="1542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Existem diversos formatos de compactação, como ZIP, RAR, 7z.</a:t>
            </a:r>
            <a:endParaRPr lang="en-US" sz="1542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0" y="0"/>
            <a:ext cx="457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2457" y="602059"/>
            <a:ext cx="6415088" cy="977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833"/>
              </a:lnSpc>
            </a:pPr>
            <a:r>
              <a:rPr lang="en-US" sz="3042" b="1" kern="0" spc="-31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Permissões de Acesso a Arquivos</a:t>
            </a:r>
            <a:endParaRPr lang="en-US" sz="3042" dirty="0"/>
          </a:p>
        </p:txBody>
      </p:sp>
      <p:sp>
        <p:nvSpPr>
          <p:cNvPr id="4" name="Text 1"/>
          <p:cNvSpPr/>
          <p:nvPr/>
        </p:nvSpPr>
        <p:spPr>
          <a:xfrm>
            <a:off x="602457" y="1838127"/>
            <a:ext cx="6415088" cy="5163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000"/>
              </a:lnSpc>
            </a:pPr>
            <a:r>
              <a:rPr lang="en-US" sz="1333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Definir permissões de acesso controla quem pode visualizar, editar e excluir seus arquivos.</a:t>
            </a:r>
            <a:endParaRPr lang="en-US" sz="1333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457" y="2548037"/>
            <a:ext cx="430312" cy="430312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02457" y="3150494"/>
            <a:ext cx="1956296" cy="2445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917"/>
              </a:lnSpc>
            </a:pPr>
            <a:r>
              <a:rPr lang="en-US" sz="1500" b="1" kern="0" spc="-15" dirty="0">
                <a:solidFill>
                  <a:srgbClr val="E2E6E9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Usuário</a:t>
            </a:r>
            <a:endParaRPr lang="en-US" sz="1500" dirty="0"/>
          </a:p>
        </p:txBody>
      </p:sp>
      <p:sp>
        <p:nvSpPr>
          <p:cNvPr id="7" name="Text 3"/>
          <p:cNvSpPr/>
          <p:nvPr/>
        </p:nvSpPr>
        <p:spPr>
          <a:xfrm>
            <a:off x="602457" y="3498355"/>
            <a:ext cx="3078460" cy="5163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000"/>
              </a:lnSpc>
            </a:pPr>
            <a:r>
              <a:rPr lang="en-US" sz="1333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Define o nível de acesso para cada usuário do sistema.</a:t>
            </a:r>
            <a:endParaRPr lang="en-US" sz="1333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9083" y="2548037"/>
            <a:ext cx="430312" cy="430312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3939084" y="3150494"/>
            <a:ext cx="1956296" cy="2445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917"/>
              </a:lnSpc>
            </a:pPr>
            <a:r>
              <a:rPr lang="en-US" sz="1500" b="1" kern="0" spc="-15" dirty="0">
                <a:solidFill>
                  <a:srgbClr val="E2E6E9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Grupo</a:t>
            </a:r>
            <a:endParaRPr lang="en-US" sz="1500" dirty="0"/>
          </a:p>
        </p:txBody>
      </p:sp>
      <p:sp>
        <p:nvSpPr>
          <p:cNvPr id="10" name="Text 5"/>
          <p:cNvSpPr/>
          <p:nvPr/>
        </p:nvSpPr>
        <p:spPr>
          <a:xfrm>
            <a:off x="3939083" y="3498354"/>
            <a:ext cx="3078460" cy="7745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000"/>
              </a:lnSpc>
            </a:pPr>
            <a:r>
              <a:rPr lang="en-US" sz="1333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Permite atribuir permissões a grupos de usuários, como "Administradores" ou "Convidados".</a:t>
            </a:r>
            <a:endParaRPr lang="en-US" sz="1333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2457" y="4789289"/>
            <a:ext cx="430312" cy="430312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602457" y="5391746"/>
            <a:ext cx="1956296" cy="2445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917"/>
              </a:lnSpc>
            </a:pPr>
            <a:r>
              <a:rPr lang="en-US" sz="1500" b="1" kern="0" spc="-15" dirty="0">
                <a:solidFill>
                  <a:srgbClr val="E2E6E9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Pasta</a:t>
            </a:r>
            <a:endParaRPr lang="en-US" sz="1500" dirty="0"/>
          </a:p>
        </p:txBody>
      </p:sp>
      <p:sp>
        <p:nvSpPr>
          <p:cNvPr id="13" name="Text 7"/>
          <p:cNvSpPr/>
          <p:nvPr/>
        </p:nvSpPr>
        <p:spPr>
          <a:xfrm>
            <a:off x="602457" y="5739607"/>
            <a:ext cx="3078460" cy="5163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000"/>
              </a:lnSpc>
            </a:pPr>
            <a:r>
              <a:rPr lang="en-US" sz="1333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Define permissões específicas para pastas, controlando o acesso a seus arquivos.</a:t>
            </a:r>
            <a:endParaRPr lang="en-US" sz="1333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39083" y="4789289"/>
            <a:ext cx="430312" cy="430312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3939084" y="5391746"/>
            <a:ext cx="1956296" cy="2445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917"/>
              </a:lnSpc>
            </a:pPr>
            <a:r>
              <a:rPr lang="en-US" sz="1500" b="1" kern="0" spc="-15" dirty="0">
                <a:solidFill>
                  <a:srgbClr val="E2E6E9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Senha</a:t>
            </a:r>
            <a:endParaRPr lang="en-US" sz="1500" dirty="0"/>
          </a:p>
        </p:txBody>
      </p:sp>
      <p:sp>
        <p:nvSpPr>
          <p:cNvPr id="16" name="Text 9"/>
          <p:cNvSpPr/>
          <p:nvPr/>
        </p:nvSpPr>
        <p:spPr>
          <a:xfrm>
            <a:off x="3939083" y="5739607"/>
            <a:ext cx="3078460" cy="5163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000"/>
              </a:lnSpc>
            </a:pPr>
            <a:r>
              <a:rPr lang="en-US" sz="1333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Protege arquivos com senhas, restringindo o acesso a usuários autorizados.</a:t>
            </a:r>
            <a:endParaRPr lang="en-US" sz="1333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87388" y="540147"/>
            <a:ext cx="7996138" cy="5579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375"/>
              </a:lnSpc>
            </a:pPr>
            <a:r>
              <a:rPr lang="en-US" sz="3500" b="1" kern="0" spc="-35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Backup e Restauração de Arquivos</a:t>
            </a:r>
            <a:endParaRPr lang="en-US" sz="3500" dirty="0"/>
          </a:p>
        </p:txBody>
      </p:sp>
      <p:sp>
        <p:nvSpPr>
          <p:cNvPr id="3" name="Text 1"/>
          <p:cNvSpPr/>
          <p:nvPr/>
        </p:nvSpPr>
        <p:spPr>
          <a:xfrm>
            <a:off x="687388" y="1490861"/>
            <a:ext cx="10817225" cy="294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542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Fazer backup de seus arquivos garante a segurança de seus dados, permitindo a recuperação em caso de perda.</a:t>
            </a:r>
            <a:endParaRPr lang="en-US" sz="1542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388" y="2006501"/>
            <a:ext cx="5261273" cy="3251696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87388" y="5503664"/>
            <a:ext cx="2231926" cy="2790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167"/>
              </a:lnSpc>
            </a:pPr>
            <a:r>
              <a:rPr lang="en-US" sz="1750" b="1" kern="0" spc="-17" dirty="0">
                <a:solidFill>
                  <a:srgbClr val="E2E6E9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Backup na Nuvem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87388" y="5900441"/>
            <a:ext cx="5261273" cy="5893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542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Armazenar seus arquivos em serviços de nuvem, como Google Drive ou Dropbox.</a:t>
            </a:r>
            <a:endParaRPr lang="en-US" sz="1542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3241" y="2006501"/>
            <a:ext cx="5261372" cy="3251696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6243241" y="5503664"/>
            <a:ext cx="2231926" cy="2790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167"/>
              </a:lnSpc>
            </a:pPr>
            <a:r>
              <a:rPr lang="en-US" sz="1750" b="1" kern="0" spc="-17" dirty="0">
                <a:solidFill>
                  <a:srgbClr val="E2E6E9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Backup Local</a:t>
            </a:r>
            <a:endParaRPr lang="en-US" sz="1750" dirty="0"/>
          </a:p>
        </p:txBody>
      </p:sp>
      <p:sp>
        <p:nvSpPr>
          <p:cNvPr id="9" name="Text 5"/>
          <p:cNvSpPr/>
          <p:nvPr/>
        </p:nvSpPr>
        <p:spPr>
          <a:xfrm>
            <a:off x="6243241" y="5900441"/>
            <a:ext cx="5261372" cy="5893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542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Copiar seus arquivos para dispositivos externos, como HDs externos ou pendrives.</a:t>
            </a:r>
            <a:endParaRPr lang="en-US" sz="1542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216564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6326" y="2770982"/>
            <a:ext cx="10979348" cy="9844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875"/>
              </a:lnSpc>
            </a:pPr>
            <a:r>
              <a:rPr lang="en-US" sz="3083" b="1" kern="0" spc="-31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Dicas e Melhores Práticas para Gerenciamento Eficiente de Arquivos</a:t>
            </a:r>
            <a:endParaRPr lang="en-US" sz="3083" dirty="0"/>
          </a:p>
        </p:txBody>
      </p:sp>
      <p:sp>
        <p:nvSpPr>
          <p:cNvPr id="4" name="Text 1"/>
          <p:cNvSpPr/>
          <p:nvPr/>
        </p:nvSpPr>
        <p:spPr>
          <a:xfrm>
            <a:off x="606326" y="4015284"/>
            <a:ext cx="10979348" cy="2598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42"/>
              </a:lnSpc>
            </a:pPr>
            <a:r>
              <a:rPr lang="en-US" sz="1333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Adote boas práticas para manter seus arquivos organizados, seguros e acessíveis.</a:t>
            </a:r>
            <a:endParaRPr lang="en-US" sz="1333" dirty="0"/>
          </a:p>
        </p:txBody>
      </p:sp>
      <p:sp>
        <p:nvSpPr>
          <p:cNvPr id="5" name="Shape 2"/>
          <p:cNvSpPr/>
          <p:nvPr/>
        </p:nvSpPr>
        <p:spPr>
          <a:xfrm>
            <a:off x="606326" y="4664869"/>
            <a:ext cx="389732" cy="389732"/>
          </a:xfrm>
          <a:prstGeom prst="roundRect">
            <a:avLst>
              <a:gd name="adj" fmla="val 6668"/>
            </a:avLst>
          </a:prstGeom>
          <a:solidFill>
            <a:srgbClr val="303132"/>
          </a:solidFill>
          <a:ln/>
        </p:spPr>
        <p:txBody>
          <a:bodyPr/>
          <a:lstStyle/>
          <a:p>
            <a:endParaRPr lang="pt-BR" sz="1500"/>
          </a:p>
        </p:txBody>
      </p:sp>
      <p:sp>
        <p:nvSpPr>
          <p:cNvPr id="6" name="Text 3"/>
          <p:cNvSpPr/>
          <p:nvPr/>
        </p:nvSpPr>
        <p:spPr>
          <a:xfrm>
            <a:off x="756047" y="4741565"/>
            <a:ext cx="90289" cy="2362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1833"/>
              </a:lnSpc>
            </a:pPr>
            <a:r>
              <a:rPr lang="en-US" sz="1833" b="1" kern="0" spc="-18" dirty="0">
                <a:solidFill>
                  <a:srgbClr val="E2E6E9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1833" dirty="0"/>
          </a:p>
        </p:txBody>
      </p:sp>
      <p:sp>
        <p:nvSpPr>
          <p:cNvPr id="7" name="Text 4"/>
          <p:cNvSpPr/>
          <p:nvPr/>
        </p:nvSpPr>
        <p:spPr>
          <a:xfrm>
            <a:off x="1169294" y="4664869"/>
            <a:ext cx="1968798" cy="2460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917"/>
              </a:lnSpc>
            </a:pPr>
            <a:r>
              <a:rPr lang="en-US" sz="1542" b="1" kern="0" spc="-16" dirty="0">
                <a:solidFill>
                  <a:srgbClr val="E2E6E9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Nomenclatura</a:t>
            </a:r>
            <a:endParaRPr lang="en-US" sz="1542" dirty="0"/>
          </a:p>
        </p:txBody>
      </p:sp>
      <p:sp>
        <p:nvSpPr>
          <p:cNvPr id="8" name="Text 5"/>
          <p:cNvSpPr/>
          <p:nvPr/>
        </p:nvSpPr>
        <p:spPr>
          <a:xfrm>
            <a:off x="1169294" y="5014814"/>
            <a:ext cx="4840089" cy="2598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42"/>
              </a:lnSpc>
            </a:pPr>
            <a:r>
              <a:rPr lang="en-US" sz="1333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Use nomes descritivos e consistentes para seus arquivos e pastas.</a:t>
            </a:r>
            <a:endParaRPr lang="en-US" sz="1333" dirty="0"/>
          </a:p>
        </p:txBody>
      </p:sp>
      <p:sp>
        <p:nvSpPr>
          <p:cNvPr id="9" name="Shape 6"/>
          <p:cNvSpPr/>
          <p:nvPr/>
        </p:nvSpPr>
        <p:spPr>
          <a:xfrm>
            <a:off x="6182618" y="4664869"/>
            <a:ext cx="389732" cy="389732"/>
          </a:xfrm>
          <a:prstGeom prst="roundRect">
            <a:avLst>
              <a:gd name="adj" fmla="val 6668"/>
            </a:avLst>
          </a:prstGeom>
          <a:solidFill>
            <a:srgbClr val="303132"/>
          </a:solidFill>
          <a:ln/>
        </p:spPr>
        <p:txBody>
          <a:bodyPr/>
          <a:lstStyle/>
          <a:p>
            <a:endParaRPr lang="pt-BR" sz="1500"/>
          </a:p>
        </p:txBody>
      </p:sp>
      <p:sp>
        <p:nvSpPr>
          <p:cNvPr id="10" name="Text 7"/>
          <p:cNvSpPr/>
          <p:nvPr/>
        </p:nvSpPr>
        <p:spPr>
          <a:xfrm>
            <a:off x="6308924" y="4741565"/>
            <a:ext cx="137021" cy="2362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1833"/>
              </a:lnSpc>
            </a:pPr>
            <a:r>
              <a:rPr lang="en-US" sz="1833" b="1" kern="0" spc="-18" dirty="0">
                <a:solidFill>
                  <a:srgbClr val="E2E6E9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1833" dirty="0"/>
          </a:p>
        </p:txBody>
      </p:sp>
      <p:sp>
        <p:nvSpPr>
          <p:cNvPr id="11" name="Text 8"/>
          <p:cNvSpPr/>
          <p:nvPr/>
        </p:nvSpPr>
        <p:spPr>
          <a:xfrm>
            <a:off x="6745585" y="4664869"/>
            <a:ext cx="1968798" cy="2460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917"/>
              </a:lnSpc>
            </a:pPr>
            <a:r>
              <a:rPr lang="en-US" sz="1542" b="1" kern="0" spc="-16" dirty="0">
                <a:solidFill>
                  <a:srgbClr val="E2E6E9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Organização</a:t>
            </a:r>
            <a:endParaRPr lang="en-US" sz="1542" dirty="0"/>
          </a:p>
        </p:txBody>
      </p:sp>
      <p:sp>
        <p:nvSpPr>
          <p:cNvPr id="12" name="Text 9"/>
          <p:cNvSpPr/>
          <p:nvPr/>
        </p:nvSpPr>
        <p:spPr>
          <a:xfrm>
            <a:off x="6745586" y="5014814"/>
            <a:ext cx="4840089" cy="2598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42"/>
              </a:lnSpc>
            </a:pPr>
            <a:r>
              <a:rPr lang="en-US" sz="1333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Crie pastas e subpastas para organizar seus arquivos por categoria.</a:t>
            </a:r>
            <a:endParaRPr lang="en-US" sz="1333" dirty="0"/>
          </a:p>
        </p:txBody>
      </p:sp>
      <p:sp>
        <p:nvSpPr>
          <p:cNvPr id="13" name="Shape 10"/>
          <p:cNvSpPr/>
          <p:nvPr/>
        </p:nvSpPr>
        <p:spPr>
          <a:xfrm>
            <a:off x="606326" y="5642769"/>
            <a:ext cx="389732" cy="389732"/>
          </a:xfrm>
          <a:prstGeom prst="roundRect">
            <a:avLst>
              <a:gd name="adj" fmla="val 6668"/>
            </a:avLst>
          </a:prstGeom>
          <a:solidFill>
            <a:srgbClr val="303132"/>
          </a:solidFill>
          <a:ln/>
        </p:spPr>
        <p:txBody>
          <a:bodyPr/>
          <a:lstStyle/>
          <a:p>
            <a:endParaRPr lang="pt-BR" sz="1500"/>
          </a:p>
        </p:txBody>
      </p:sp>
      <p:sp>
        <p:nvSpPr>
          <p:cNvPr id="14" name="Text 11"/>
          <p:cNvSpPr/>
          <p:nvPr/>
        </p:nvSpPr>
        <p:spPr>
          <a:xfrm>
            <a:off x="732433" y="5719465"/>
            <a:ext cx="137518" cy="2362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1833"/>
              </a:lnSpc>
            </a:pPr>
            <a:r>
              <a:rPr lang="en-US" sz="1833" b="1" kern="0" spc="-18" dirty="0">
                <a:solidFill>
                  <a:srgbClr val="E2E6E9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sz="1833" dirty="0"/>
          </a:p>
        </p:txBody>
      </p:sp>
      <p:sp>
        <p:nvSpPr>
          <p:cNvPr id="15" name="Text 12"/>
          <p:cNvSpPr/>
          <p:nvPr/>
        </p:nvSpPr>
        <p:spPr>
          <a:xfrm>
            <a:off x="1169294" y="5642769"/>
            <a:ext cx="1968798" cy="2460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917"/>
              </a:lnSpc>
            </a:pPr>
            <a:r>
              <a:rPr lang="en-US" sz="1542" b="1" kern="0" spc="-16" dirty="0">
                <a:solidFill>
                  <a:srgbClr val="E2E6E9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Backup Regular</a:t>
            </a:r>
            <a:endParaRPr lang="en-US" sz="1542" dirty="0"/>
          </a:p>
        </p:txBody>
      </p:sp>
      <p:sp>
        <p:nvSpPr>
          <p:cNvPr id="16" name="Text 13"/>
          <p:cNvSpPr/>
          <p:nvPr/>
        </p:nvSpPr>
        <p:spPr>
          <a:xfrm>
            <a:off x="1169294" y="5992714"/>
            <a:ext cx="4840089" cy="2598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42"/>
              </a:lnSpc>
            </a:pPr>
            <a:r>
              <a:rPr lang="en-US" sz="1333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Faça backups regulares de seus dados para evitar perdas.</a:t>
            </a:r>
            <a:endParaRPr lang="en-US" sz="1333" dirty="0"/>
          </a:p>
        </p:txBody>
      </p:sp>
      <p:sp>
        <p:nvSpPr>
          <p:cNvPr id="17" name="Shape 14"/>
          <p:cNvSpPr/>
          <p:nvPr/>
        </p:nvSpPr>
        <p:spPr>
          <a:xfrm>
            <a:off x="6182618" y="5642769"/>
            <a:ext cx="389732" cy="389732"/>
          </a:xfrm>
          <a:prstGeom prst="roundRect">
            <a:avLst>
              <a:gd name="adj" fmla="val 6668"/>
            </a:avLst>
          </a:prstGeom>
          <a:solidFill>
            <a:srgbClr val="303132"/>
          </a:solidFill>
          <a:ln/>
        </p:spPr>
        <p:txBody>
          <a:bodyPr/>
          <a:lstStyle/>
          <a:p>
            <a:endParaRPr lang="pt-BR" sz="1500"/>
          </a:p>
        </p:txBody>
      </p:sp>
      <p:sp>
        <p:nvSpPr>
          <p:cNvPr id="18" name="Text 15"/>
          <p:cNvSpPr/>
          <p:nvPr/>
        </p:nvSpPr>
        <p:spPr>
          <a:xfrm>
            <a:off x="6297216" y="5719465"/>
            <a:ext cx="160437" cy="2362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1833"/>
              </a:lnSpc>
            </a:pPr>
            <a:r>
              <a:rPr lang="en-US" sz="1833" b="1" kern="0" spc="-18" dirty="0">
                <a:solidFill>
                  <a:srgbClr val="E2E6E9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4</a:t>
            </a:r>
            <a:endParaRPr lang="en-US" sz="1833" dirty="0"/>
          </a:p>
        </p:txBody>
      </p:sp>
      <p:sp>
        <p:nvSpPr>
          <p:cNvPr id="19" name="Text 16"/>
          <p:cNvSpPr/>
          <p:nvPr/>
        </p:nvSpPr>
        <p:spPr>
          <a:xfrm>
            <a:off x="6745585" y="5642769"/>
            <a:ext cx="1968798" cy="2460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917"/>
              </a:lnSpc>
            </a:pPr>
            <a:r>
              <a:rPr lang="en-US" sz="1542" b="1" kern="0" spc="-16" dirty="0">
                <a:solidFill>
                  <a:srgbClr val="E2E6E9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Limpeza</a:t>
            </a:r>
            <a:endParaRPr lang="en-US" sz="1542" dirty="0"/>
          </a:p>
        </p:txBody>
      </p:sp>
      <p:sp>
        <p:nvSpPr>
          <p:cNvPr id="20" name="Text 17"/>
          <p:cNvSpPr/>
          <p:nvPr/>
        </p:nvSpPr>
        <p:spPr>
          <a:xfrm>
            <a:off x="6745586" y="5992714"/>
            <a:ext cx="4840089" cy="2598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42"/>
              </a:lnSpc>
            </a:pPr>
            <a:r>
              <a:rPr lang="en-US" sz="1333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Exclua arquivos desnecessários para liberar espaço em disco.</a:t>
            </a:r>
            <a:endParaRPr lang="en-US" sz="1333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12836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4572000" cy="68580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292031" y="792758"/>
            <a:ext cx="5553869" cy="60503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4765"/>
              </a:lnSpc>
            </a:pPr>
            <a:r>
              <a:rPr lang="en-US" sz="3812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O Que é Hardware?</a:t>
            </a:r>
            <a:endParaRPr lang="en-US" sz="3812" dirty="0"/>
          </a:p>
        </p:txBody>
      </p:sp>
      <p:sp>
        <p:nvSpPr>
          <p:cNvPr id="6" name="Shape 2"/>
          <p:cNvSpPr/>
          <p:nvPr/>
        </p:nvSpPr>
        <p:spPr>
          <a:xfrm>
            <a:off x="5292031" y="1937743"/>
            <a:ext cx="462856" cy="462856"/>
          </a:xfrm>
          <a:prstGeom prst="roundRect">
            <a:avLst>
              <a:gd name="adj" fmla="val 8001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7" name="Text 3"/>
          <p:cNvSpPr/>
          <p:nvPr/>
        </p:nvSpPr>
        <p:spPr>
          <a:xfrm>
            <a:off x="5455047" y="2023964"/>
            <a:ext cx="136823" cy="2904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2287"/>
              </a:lnSpc>
            </a:pPr>
            <a:r>
              <a:rPr lang="en-US" sz="2287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1</a:t>
            </a:r>
            <a:endParaRPr lang="en-US" sz="2287" dirty="0"/>
          </a:p>
        </p:txBody>
      </p:sp>
      <p:sp>
        <p:nvSpPr>
          <p:cNvPr id="8" name="Text 4"/>
          <p:cNvSpPr/>
          <p:nvPr/>
        </p:nvSpPr>
        <p:spPr>
          <a:xfrm>
            <a:off x="5960567" y="1937743"/>
            <a:ext cx="3125688" cy="30261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382"/>
              </a:lnSpc>
            </a:pPr>
            <a:r>
              <a:rPr lang="en-US" sz="1906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Componentes Físicos</a:t>
            </a:r>
            <a:endParaRPr lang="en-US" sz="1906" dirty="0"/>
          </a:p>
        </p:txBody>
      </p:sp>
      <p:sp>
        <p:nvSpPr>
          <p:cNvPr id="9" name="Text 5"/>
          <p:cNvSpPr/>
          <p:nvPr/>
        </p:nvSpPr>
        <p:spPr>
          <a:xfrm>
            <a:off x="5960567" y="2363788"/>
            <a:ext cx="5511403" cy="65841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592"/>
              </a:lnSpc>
            </a:pPr>
            <a:r>
              <a:rPr lang="en-US" sz="162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O hardware são todas as peças e componentes físicos que compõem um computador ou dispositivo eletrônico.</a:t>
            </a:r>
            <a:endParaRPr lang="en-US" sz="1620" dirty="0"/>
          </a:p>
        </p:txBody>
      </p:sp>
      <p:sp>
        <p:nvSpPr>
          <p:cNvPr id="10" name="Shape 6"/>
          <p:cNvSpPr/>
          <p:nvPr/>
        </p:nvSpPr>
        <p:spPr>
          <a:xfrm>
            <a:off x="5292031" y="3459262"/>
            <a:ext cx="462856" cy="462856"/>
          </a:xfrm>
          <a:prstGeom prst="roundRect">
            <a:avLst>
              <a:gd name="adj" fmla="val 8001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1" name="Text 7"/>
          <p:cNvSpPr/>
          <p:nvPr/>
        </p:nvSpPr>
        <p:spPr>
          <a:xfrm>
            <a:off x="5408811" y="3545483"/>
            <a:ext cx="229195" cy="2904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2287"/>
              </a:lnSpc>
            </a:pPr>
            <a:r>
              <a:rPr lang="en-US" sz="2287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2</a:t>
            </a:r>
            <a:endParaRPr lang="en-US" sz="2287" dirty="0"/>
          </a:p>
        </p:txBody>
      </p:sp>
      <p:sp>
        <p:nvSpPr>
          <p:cNvPr id="12" name="Text 8"/>
          <p:cNvSpPr/>
          <p:nvPr/>
        </p:nvSpPr>
        <p:spPr>
          <a:xfrm>
            <a:off x="5960567" y="3459262"/>
            <a:ext cx="2994223" cy="30261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382"/>
              </a:lnSpc>
            </a:pPr>
            <a:r>
              <a:rPr lang="en-US" sz="1906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Tudo o Que é Tocável</a:t>
            </a:r>
            <a:endParaRPr lang="en-US" sz="1906" dirty="0"/>
          </a:p>
        </p:txBody>
      </p:sp>
      <p:sp>
        <p:nvSpPr>
          <p:cNvPr id="13" name="Text 9"/>
          <p:cNvSpPr/>
          <p:nvPr/>
        </p:nvSpPr>
        <p:spPr>
          <a:xfrm>
            <a:off x="5960567" y="3885307"/>
            <a:ext cx="5511403" cy="65841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592"/>
              </a:lnSpc>
            </a:pPr>
            <a:r>
              <a:rPr lang="en-US" sz="162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Processador</a:t>
            </a:r>
            <a:r>
              <a:rPr lang="en-US" sz="162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,  placa-mãe, discos rígidos, memória </a:t>
            </a:r>
            <a:r>
              <a:rPr lang="en-US" sz="162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RAM  </a:t>
            </a:r>
            <a:r>
              <a:rPr lang="en-US" sz="162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esses são alguns exemplos de hardware.</a:t>
            </a:r>
            <a:endParaRPr lang="en-US" sz="1620" dirty="0"/>
          </a:p>
        </p:txBody>
      </p:sp>
      <p:sp>
        <p:nvSpPr>
          <p:cNvPr id="14" name="Shape 10"/>
          <p:cNvSpPr/>
          <p:nvPr/>
        </p:nvSpPr>
        <p:spPr>
          <a:xfrm>
            <a:off x="5292031" y="4980782"/>
            <a:ext cx="462856" cy="462856"/>
          </a:xfrm>
          <a:prstGeom prst="roundRect">
            <a:avLst>
              <a:gd name="adj" fmla="val 8001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5" name="Text 11"/>
          <p:cNvSpPr/>
          <p:nvPr/>
        </p:nvSpPr>
        <p:spPr>
          <a:xfrm>
            <a:off x="5406629" y="5067003"/>
            <a:ext cx="233561" cy="2904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2287"/>
              </a:lnSpc>
            </a:pPr>
            <a:r>
              <a:rPr lang="en-US" sz="2287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3</a:t>
            </a:r>
            <a:endParaRPr lang="en-US" sz="2287" dirty="0"/>
          </a:p>
        </p:txBody>
      </p:sp>
      <p:sp>
        <p:nvSpPr>
          <p:cNvPr id="16" name="Text 12"/>
          <p:cNvSpPr/>
          <p:nvPr/>
        </p:nvSpPr>
        <p:spPr>
          <a:xfrm>
            <a:off x="5960567" y="4980782"/>
            <a:ext cx="2486025" cy="30261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382"/>
              </a:lnSpc>
            </a:pPr>
            <a:r>
              <a:rPr lang="en-US" sz="1906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Peças Essenciais</a:t>
            </a:r>
            <a:endParaRPr lang="en-US" sz="1906" dirty="0"/>
          </a:p>
        </p:txBody>
      </p:sp>
      <p:sp>
        <p:nvSpPr>
          <p:cNvPr id="17" name="Text 13"/>
          <p:cNvSpPr/>
          <p:nvPr/>
        </p:nvSpPr>
        <p:spPr>
          <a:xfrm>
            <a:off x="5960567" y="5406827"/>
            <a:ext cx="5511403" cy="65841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592"/>
              </a:lnSpc>
            </a:pPr>
            <a:r>
              <a:rPr lang="en-US" sz="162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O hardware é a parte tangível e visível da informática, sem a qual o computador não poderia funcionar.</a:t>
            </a:r>
            <a:endParaRPr lang="en-US" sz="1620" dirty="0"/>
          </a:p>
        </p:txBody>
      </p:sp>
    </p:spTree>
    <p:extLst>
      <p:ext uri="{BB962C8B-B14F-4D97-AF65-F5344CB8AC3E}">
        <p14:creationId xmlns:p14="http://schemas.microsoft.com/office/powerpoint/2010/main" val="23041221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12836"/>
          </a:solidFill>
          <a:ln/>
        </p:spPr>
        <p:txBody>
          <a:bodyPr/>
          <a:lstStyle/>
          <a:p>
            <a:endParaRPr lang="pt-BR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C5F21C8-8691-76DD-8441-4892F542A3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202" y="1333014"/>
            <a:ext cx="11391595" cy="3892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22015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595"/>
          </a:xfrm>
          <a:prstGeom prst="rect">
            <a:avLst/>
          </a:prstGeom>
          <a:solidFill>
            <a:srgbClr val="112836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217328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626692" y="2651324"/>
            <a:ext cx="5643166" cy="51127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4027"/>
              </a:lnSpc>
            </a:pPr>
            <a:r>
              <a:rPr lang="en-US" sz="3221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Exemplos de Hardware</a:t>
            </a:r>
            <a:endParaRPr lang="en-US" sz="3221" dirty="0"/>
          </a:p>
        </p:txBody>
      </p:sp>
      <p:sp>
        <p:nvSpPr>
          <p:cNvPr id="6" name="Shape 2"/>
          <p:cNvSpPr/>
          <p:nvPr/>
        </p:nvSpPr>
        <p:spPr>
          <a:xfrm>
            <a:off x="1626692" y="3423344"/>
            <a:ext cx="4382393" cy="1519535"/>
          </a:xfrm>
          <a:prstGeom prst="roundRect">
            <a:avLst>
              <a:gd name="adj" fmla="val 2060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7" name="Text 3"/>
          <p:cNvSpPr/>
          <p:nvPr/>
        </p:nvSpPr>
        <p:spPr>
          <a:xfrm>
            <a:off x="1800523" y="3597176"/>
            <a:ext cx="4034731" cy="511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013"/>
              </a:lnSpc>
            </a:pPr>
            <a:r>
              <a:rPr lang="en-US" sz="1611" dirty="0" err="1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Processador</a:t>
            </a:r>
            <a:endParaRPr lang="en-US" sz="1611" dirty="0"/>
          </a:p>
        </p:txBody>
      </p:sp>
      <p:sp>
        <p:nvSpPr>
          <p:cNvPr id="8" name="Text 4"/>
          <p:cNvSpPr/>
          <p:nvPr/>
        </p:nvSpPr>
        <p:spPr>
          <a:xfrm>
            <a:off x="1800523" y="4212828"/>
            <a:ext cx="4034731" cy="5562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191"/>
              </a:lnSpc>
            </a:pPr>
            <a:r>
              <a:rPr lang="en-US" sz="1369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É o "cérebro" do computador, responsável por processar e executar as instruções do software.</a:t>
            </a:r>
            <a:endParaRPr lang="en-US" sz="1369" dirty="0"/>
          </a:p>
        </p:txBody>
      </p:sp>
      <p:sp>
        <p:nvSpPr>
          <p:cNvPr id="9" name="Shape 5"/>
          <p:cNvSpPr/>
          <p:nvPr/>
        </p:nvSpPr>
        <p:spPr>
          <a:xfrm>
            <a:off x="6182916" y="3423344"/>
            <a:ext cx="4382393" cy="1519535"/>
          </a:xfrm>
          <a:prstGeom prst="roundRect">
            <a:avLst>
              <a:gd name="adj" fmla="val 2060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0" name="Text 6"/>
          <p:cNvSpPr/>
          <p:nvPr/>
        </p:nvSpPr>
        <p:spPr>
          <a:xfrm>
            <a:off x="6356747" y="3597176"/>
            <a:ext cx="2045394" cy="25568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013"/>
              </a:lnSpc>
            </a:pPr>
            <a:r>
              <a:rPr lang="en-US" sz="1611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Memória RAM</a:t>
            </a:r>
            <a:endParaRPr lang="en-US" sz="1611" dirty="0"/>
          </a:p>
        </p:txBody>
      </p:sp>
      <p:sp>
        <p:nvSpPr>
          <p:cNvPr id="11" name="Text 7"/>
          <p:cNvSpPr/>
          <p:nvPr/>
        </p:nvSpPr>
        <p:spPr>
          <a:xfrm>
            <a:off x="6356747" y="3957142"/>
            <a:ext cx="4034731" cy="5562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191"/>
              </a:lnSpc>
            </a:pPr>
            <a:r>
              <a:rPr lang="en-US" sz="1369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Armazena temporariamente os dados e programas que o computador está usando no momento.</a:t>
            </a:r>
            <a:endParaRPr lang="en-US" sz="1369" dirty="0"/>
          </a:p>
        </p:txBody>
      </p:sp>
      <p:sp>
        <p:nvSpPr>
          <p:cNvPr id="12" name="Shape 8"/>
          <p:cNvSpPr/>
          <p:nvPr/>
        </p:nvSpPr>
        <p:spPr>
          <a:xfrm>
            <a:off x="1626692" y="5116711"/>
            <a:ext cx="4382393" cy="1263848"/>
          </a:xfrm>
          <a:prstGeom prst="roundRect">
            <a:avLst>
              <a:gd name="adj" fmla="val 2476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3" name="Text 9"/>
          <p:cNvSpPr/>
          <p:nvPr/>
        </p:nvSpPr>
        <p:spPr>
          <a:xfrm>
            <a:off x="1800523" y="5290542"/>
            <a:ext cx="2045394" cy="25568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013"/>
              </a:lnSpc>
            </a:pPr>
            <a:r>
              <a:rPr lang="en-US" sz="1611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Disco Rígido (HD)</a:t>
            </a:r>
            <a:endParaRPr lang="en-US" sz="1611" dirty="0"/>
          </a:p>
        </p:txBody>
      </p:sp>
      <p:sp>
        <p:nvSpPr>
          <p:cNvPr id="14" name="Text 10"/>
          <p:cNvSpPr/>
          <p:nvPr/>
        </p:nvSpPr>
        <p:spPr>
          <a:xfrm>
            <a:off x="1800523" y="5650508"/>
            <a:ext cx="4034731" cy="5562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191"/>
              </a:lnSpc>
            </a:pPr>
            <a:r>
              <a:rPr lang="en-US" sz="1369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Armazena de forma permanente todos os arquivos, programas e dados do computador.</a:t>
            </a:r>
            <a:endParaRPr lang="en-US" sz="1369" dirty="0"/>
          </a:p>
        </p:txBody>
      </p:sp>
      <p:sp>
        <p:nvSpPr>
          <p:cNvPr id="15" name="Shape 11"/>
          <p:cNvSpPr/>
          <p:nvPr/>
        </p:nvSpPr>
        <p:spPr>
          <a:xfrm>
            <a:off x="6182916" y="5116711"/>
            <a:ext cx="4382393" cy="1263848"/>
          </a:xfrm>
          <a:prstGeom prst="roundRect">
            <a:avLst>
              <a:gd name="adj" fmla="val 2476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6" name="Text 12"/>
          <p:cNvSpPr/>
          <p:nvPr/>
        </p:nvSpPr>
        <p:spPr>
          <a:xfrm>
            <a:off x="6356747" y="5290542"/>
            <a:ext cx="2045394" cy="25568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013"/>
              </a:lnSpc>
            </a:pPr>
            <a:r>
              <a:rPr lang="en-US" sz="1611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Placa-mãe</a:t>
            </a:r>
            <a:endParaRPr lang="en-US" sz="1611" dirty="0"/>
          </a:p>
        </p:txBody>
      </p:sp>
      <p:sp>
        <p:nvSpPr>
          <p:cNvPr id="17" name="Text 13"/>
          <p:cNvSpPr/>
          <p:nvPr/>
        </p:nvSpPr>
        <p:spPr>
          <a:xfrm>
            <a:off x="6356747" y="5650508"/>
            <a:ext cx="4034731" cy="5562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191"/>
              </a:lnSpc>
            </a:pPr>
            <a:r>
              <a:rPr lang="en-US" sz="1369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É a base do computador, onde todos os outros componentes de hardware são conectados.</a:t>
            </a:r>
            <a:endParaRPr lang="en-US" sz="1369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12836"/>
          </a:solidFill>
          <a:ln/>
        </p:spPr>
        <p:txBody>
          <a:bodyPr/>
          <a:lstStyle/>
          <a:p>
            <a:endParaRPr lang="pt-BR" dirty="0"/>
          </a:p>
        </p:txBody>
      </p:sp>
      <p:pic>
        <p:nvPicPr>
          <p:cNvPr id="4" name="Picture 2" descr="Os quatro estágios da vida de um computador – Ivo Viu a Uva">
            <a:extLst>
              <a:ext uri="{FF2B5EF4-FFF2-40B4-BE49-F238E27FC236}">
                <a16:creationId xmlns:a16="http://schemas.microsoft.com/office/drawing/2014/main" id="{BC07D7E8-238C-9CEF-6803-715D15EE69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2998" y="335574"/>
            <a:ext cx="7366004" cy="6442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36125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12836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B4AA32D5-9C2E-285B-EB5B-709BBF1E9E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002" y="792251"/>
            <a:ext cx="10325995" cy="5273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7057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12836"/>
          </a:solidFill>
          <a:ln/>
        </p:spPr>
        <p:txBody>
          <a:bodyPr/>
          <a:lstStyle/>
          <a:p>
            <a:endParaRPr lang="pt-BR" dirty="0"/>
          </a:p>
        </p:txBody>
      </p:sp>
      <p:sp>
        <p:nvSpPr>
          <p:cNvPr id="4" name="Text 1"/>
          <p:cNvSpPr/>
          <p:nvPr/>
        </p:nvSpPr>
        <p:spPr>
          <a:xfrm>
            <a:off x="415358" y="302420"/>
            <a:ext cx="5408613" cy="60503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4765"/>
              </a:lnSpc>
            </a:pPr>
            <a:r>
              <a:rPr lang="en-US" sz="3812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O Que é Software?</a:t>
            </a:r>
            <a:endParaRPr lang="en-US" sz="3812" dirty="0"/>
          </a:p>
        </p:txBody>
      </p:sp>
      <p:sp>
        <p:nvSpPr>
          <p:cNvPr id="5" name="Text 2"/>
          <p:cNvSpPr/>
          <p:nvPr/>
        </p:nvSpPr>
        <p:spPr>
          <a:xfrm>
            <a:off x="807244" y="2667596"/>
            <a:ext cx="10501457" cy="60523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r>
              <a:rPr lang="pt-BR" sz="20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 software é essencial para o funcionamento dos sistemas de computação, tornando possível a execução de uma vasta gama de tarefas, desde operações simples como cálculos matemáticos até funções complexas como a gestão de redes corporativas ou simulações científicas. Sem software, o hardware seria inútil, pois não teria instruções para realizar tarefas.</a:t>
            </a:r>
          </a:p>
          <a:p>
            <a:r>
              <a:rPr lang="pt-BR" sz="20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Além disso, o software é crucial em quase todas as indústrias modernas, possibilitando automação, análise de dados, comunicação, e muitas outras funções vitais para a eficiência e inovação dos negócios e da sociedade.</a:t>
            </a:r>
          </a:p>
        </p:txBody>
      </p:sp>
    </p:spTree>
    <p:extLst>
      <p:ext uri="{BB962C8B-B14F-4D97-AF65-F5344CB8AC3E}">
        <p14:creationId xmlns:p14="http://schemas.microsoft.com/office/powerpoint/2010/main" val="41374512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12836"/>
          </a:solidFill>
          <a:ln/>
        </p:spPr>
        <p:txBody>
          <a:bodyPr/>
          <a:lstStyle/>
          <a:p>
            <a:endParaRPr lang="pt-BR" dirty="0"/>
          </a:p>
        </p:txBody>
      </p:sp>
      <p:sp>
        <p:nvSpPr>
          <p:cNvPr id="4" name="Text 1"/>
          <p:cNvSpPr/>
          <p:nvPr/>
        </p:nvSpPr>
        <p:spPr>
          <a:xfrm>
            <a:off x="415358" y="302420"/>
            <a:ext cx="5408613" cy="60503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4765"/>
              </a:lnSpc>
            </a:pPr>
            <a:r>
              <a:rPr lang="en-US" sz="3812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O Que é Software?</a:t>
            </a:r>
            <a:endParaRPr lang="en-US" sz="3812" dirty="0"/>
          </a:p>
        </p:txBody>
      </p:sp>
      <p:sp>
        <p:nvSpPr>
          <p:cNvPr id="5" name="Text 2"/>
          <p:cNvSpPr/>
          <p:nvPr/>
        </p:nvSpPr>
        <p:spPr>
          <a:xfrm>
            <a:off x="807245" y="2667596"/>
            <a:ext cx="3190776" cy="60523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382"/>
              </a:lnSpc>
            </a:pPr>
            <a:r>
              <a:rPr lang="en-US" dirty="0">
                <a:solidFill>
                  <a:srgbClr val="FFFFFF"/>
                </a:solidFill>
                <a:latin typeface="Arial" panose="020B0604020202020204" pitchFamily="34" charset="0"/>
                <a:ea typeface="Unbounded" pitchFamily="34" charset="-122"/>
                <a:cs typeface="Arial" panose="020B0604020202020204" pitchFamily="34" charset="0"/>
              </a:rPr>
              <a:t>Programas e Aplicativos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807245" y="3478510"/>
            <a:ext cx="3190776" cy="131683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592"/>
              </a:lnSpc>
            </a:pPr>
            <a:r>
              <a:rPr lang="en-US" dirty="0">
                <a:solidFill>
                  <a:srgbClr val="CAD6DE"/>
                </a:solidFill>
                <a:latin typeface="Arial" panose="020B0604020202020204" pitchFamily="34" charset="0"/>
                <a:ea typeface="Cabin" pitchFamily="34" charset="-122"/>
                <a:cs typeface="Arial" panose="020B0604020202020204" pitchFamily="34" charset="0"/>
              </a:rPr>
              <a:t>O software são os programas, aplicativos e instruções que dão vida ao hardware, permitindo que o computador execute tarefas.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4506219" y="2667596"/>
            <a:ext cx="3190776" cy="60523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382"/>
              </a:lnSpc>
            </a:pPr>
            <a:r>
              <a:rPr lang="en-US" dirty="0">
                <a:solidFill>
                  <a:srgbClr val="FFFFFF"/>
                </a:solidFill>
                <a:latin typeface="Arial" panose="020B0604020202020204" pitchFamily="34" charset="0"/>
                <a:ea typeface="Unbounded" pitchFamily="34" charset="-122"/>
                <a:cs typeface="Arial" panose="020B0604020202020204" pitchFamily="34" charset="0"/>
              </a:rPr>
              <a:t>Sistemas Operacionais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4506219" y="3478511"/>
            <a:ext cx="3190776" cy="164603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592"/>
              </a:lnSpc>
            </a:pPr>
            <a:r>
              <a:rPr lang="en-US" dirty="0">
                <a:solidFill>
                  <a:srgbClr val="CAD6DE"/>
                </a:solidFill>
                <a:latin typeface="Arial" panose="020B0604020202020204" pitchFamily="34" charset="0"/>
                <a:ea typeface="Cabin" pitchFamily="34" charset="-122"/>
                <a:cs typeface="Arial" panose="020B0604020202020204" pitchFamily="34" charset="0"/>
              </a:rPr>
              <a:t>Exemplos de software incluem o sistema operacional (como Windows, macOS ou Linux), bem como programas de edição de texto, planilhas e jogos.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8205193" y="2667595"/>
            <a:ext cx="2821483" cy="30261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382"/>
              </a:lnSpc>
            </a:pPr>
            <a:r>
              <a:rPr lang="en-US" dirty="0">
                <a:solidFill>
                  <a:srgbClr val="FFFFFF"/>
                </a:solidFill>
                <a:latin typeface="Arial" panose="020B0604020202020204" pitchFamily="34" charset="0"/>
                <a:ea typeface="Unbounded" pitchFamily="34" charset="-122"/>
                <a:cs typeface="Arial" panose="020B0604020202020204" pitchFamily="34" charset="0"/>
              </a:rPr>
              <a:t>Intangível e Invisível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8205193" y="3175893"/>
            <a:ext cx="3190776" cy="131683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592"/>
              </a:lnSpc>
            </a:pPr>
            <a:r>
              <a:rPr lang="en-US" dirty="0">
                <a:solidFill>
                  <a:srgbClr val="CAD6DE"/>
                </a:solidFill>
                <a:latin typeface="Arial" panose="020B0604020202020204" pitchFamily="34" charset="0"/>
                <a:ea typeface="Cabin" pitchFamily="34" charset="-122"/>
                <a:cs typeface="Arial" panose="020B0604020202020204" pitchFamily="34" charset="0"/>
              </a:rPr>
              <a:t>Diferente do hardware, o software é uma parte intangível e invisível da informática, mas essencial para fazer o computador funcionar.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Personalizado">
  <a:themeElements>
    <a:clrScheme name="Vermelho Laranja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Custom 149">
      <a:majorFont>
        <a:latin typeface="Corbel"/>
        <a:ea typeface=""/>
        <a:cs typeface=""/>
      </a:majorFont>
      <a:minorFont>
        <a:latin typeface="Candar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[PTI] - Aula2 - Computadores" id="{371E9C9C-3CE4-402E-87A7-D28DA69EA9D8}" vid="{2CA207A6-FF18-440F-977B-9293A434EAD5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EA25CC0A0AC24199CDC46C25B8B0BC" ma:contentTypeVersion="9" ma:contentTypeDescription="Create a new document." ma:contentTypeScope="" ma:versionID="76e25e1730b4532ab1d5e5b131a96a5a">
  <xsd:schema xmlns:xsd="http://www.w3.org/2001/XMLSchema" xmlns:xs="http://www.w3.org/2001/XMLSchema" xmlns:p="http://schemas.microsoft.com/office/2006/metadata/properties" xmlns:ns1="http://schemas.microsoft.com/sharepoint/v3" xmlns:ns2="6dc4bcd6-49db-4c07-9060-8acfc67cef9f" xmlns:ns3="fb0879af-3eba-417a-a55a-ffe6dcd6ca77" targetNamespace="http://schemas.microsoft.com/office/2006/metadata/properties" ma:root="true" ma:fieldsID="ad1e9281a84c4949647088091c718de3" ns1:_="" ns2:_="" ns3:_="">
    <xsd:import namespace="http://schemas.microsoft.com/sharepoint/v3"/>
    <xsd:import namespace="6dc4bcd6-49db-4c07-9060-8acfc67cef9f"/>
    <xsd:import namespace="fb0879af-3eba-417a-a55a-ffe6dcd6ca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1:_ip_UnifiedCompliancePolicyProperties" minOccurs="0"/>
                <xsd:element ref="ns1:_ip_UnifiedCompliancePolicyUIAc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c4bcd6-49db-4c07-9060-8acfc67cef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0879af-3eba-417a-a55a-ffe6dcd6ca7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3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4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B64A4C9D-F801-4923-BC6D-E0006F51233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dc4bcd6-49db-4c07-9060-8acfc67cef9f"/>
    <ds:schemaRef ds:uri="fb0879af-3eba-417a-a55a-ffe6dcd6ca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B2218FC-8412-44B9-9E82-D51F1F531141}">
  <ds:schemaRefs>
    <ds:schemaRef ds:uri="http://purl.org/dc/elements/1.1/"/>
    <ds:schemaRef ds:uri="http://schemas.microsoft.com/sharepoint/v3"/>
    <ds:schemaRef ds:uri="http://schemas.microsoft.com/office/2006/documentManagement/types"/>
    <ds:schemaRef ds:uri="fb0879af-3eba-417a-a55a-ffe6dcd6ca77"/>
    <ds:schemaRef ds:uri="http://schemas.microsoft.com/office/2006/metadata/properties"/>
    <ds:schemaRef ds:uri="http://schemas.microsoft.com/office/infopath/2007/PartnerControls"/>
    <ds:schemaRef ds:uri="6dc4bcd6-49db-4c07-9060-8acfc67cef9f"/>
    <ds:schemaRef ds:uri="http://www.w3.org/XML/1998/namespace"/>
    <ds:schemaRef ds:uri="http://schemas.openxmlformats.org/package/2006/metadata/core-properties"/>
    <ds:schemaRef ds:uri="http://purl.org/dc/dcmitype/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[PTI] - Aula2 - Computadores</Template>
  <TotalTime>85</TotalTime>
  <Words>1712</Words>
  <Application>Microsoft Office PowerPoint</Application>
  <PresentationFormat>Widescreen</PresentationFormat>
  <Paragraphs>217</Paragraphs>
  <Slides>27</Slides>
  <Notes>27</Notes>
  <HiddenSlides>0</HiddenSlides>
  <MMClips>0</MMClips>
  <ScaleCrop>false</ScaleCrop>
  <HeadingPairs>
    <vt:vector size="6" baseType="variant">
      <vt:variant>
        <vt:lpstr>Fontes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27</vt:i4>
      </vt:variant>
    </vt:vector>
  </HeadingPairs>
  <TitlesOfParts>
    <vt:vector size="37" baseType="lpstr">
      <vt:lpstr>Arial</vt:lpstr>
      <vt:lpstr>Cabin</vt:lpstr>
      <vt:lpstr>Calibri</vt:lpstr>
      <vt:lpstr>Candara</vt:lpstr>
      <vt:lpstr>Corbel</vt:lpstr>
      <vt:lpstr>Montserrat</vt:lpstr>
      <vt:lpstr>Source Sans Pro</vt:lpstr>
      <vt:lpstr>Times New Roman</vt:lpstr>
      <vt:lpstr>Unbounded</vt:lpstr>
      <vt:lpstr>Personalizado</vt:lpstr>
      <vt:lpstr>Princípios de Tecnologia da Informação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Princípios de Tecnologia da Informação</dc:title>
  <dc:creator>Nanda Fretes</dc:creator>
  <cp:lastModifiedBy>FERNANDA MILITAO DA SILVA FRETES</cp:lastModifiedBy>
  <cp:revision>7</cp:revision>
  <dcterms:created xsi:type="dcterms:W3CDTF">2024-08-12T16:37:52Z</dcterms:created>
  <dcterms:modified xsi:type="dcterms:W3CDTF">2024-09-02T18:01:19Z</dcterms:modified>
</cp:coreProperties>
</file>